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85" r:id="rId1"/>
    <p:sldMasterId id="2147484216" r:id="rId2"/>
    <p:sldMasterId id="2147484231" r:id="rId3"/>
    <p:sldMasterId id="2147484255" r:id="rId4"/>
    <p:sldMasterId id="2147484264" r:id="rId5"/>
    <p:sldMasterId id="2147484557" r:id="rId6"/>
  </p:sldMasterIdLst>
  <p:notesMasterIdLst>
    <p:notesMasterId r:id="rId36"/>
  </p:notesMasterIdLst>
  <p:handoutMasterIdLst>
    <p:handoutMasterId r:id="rId37"/>
  </p:handoutMasterIdLst>
  <p:sldIdLst>
    <p:sldId id="284" r:id="rId7"/>
    <p:sldId id="3791" r:id="rId8"/>
    <p:sldId id="3792" r:id="rId9"/>
    <p:sldId id="3771" r:id="rId10"/>
    <p:sldId id="3833" r:id="rId11"/>
    <p:sldId id="3824" r:id="rId12"/>
    <p:sldId id="3768" r:id="rId13"/>
    <p:sldId id="3789" r:id="rId14"/>
    <p:sldId id="2149" r:id="rId15"/>
    <p:sldId id="2138" r:id="rId16"/>
    <p:sldId id="542" r:id="rId17"/>
    <p:sldId id="3793" r:id="rId18"/>
    <p:sldId id="3794" r:id="rId19"/>
    <p:sldId id="297" r:id="rId20"/>
    <p:sldId id="299" r:id="rId21"/>
    <p:sldId id="2139" r:id="rId22"/>
    <p:sldId id="3797" r:id="rId23"/>
    <p:sldId id="3802" r:id="rId24"/>
    <p:sldId id="3815" r:id="rId25"/>
    <p:sldId id="2148" r:id="rId26"/>
    <p:sldId id="448" r:id="rId27"/>
    <p:sldId id="406" r:id="rId28"/>
    <p:sldId id="413" r:id="rId29"/>
    <p:sldId id="401" r:id="rId30"/>
    <p:sldId id="3832" r:id="rId31"/>
    <p:sldId id="462" r:id="rId32"/>
    <p:sldId id="3808" r:id="rId33"/>
    <p:sldId id="3809" r:id="rId34"/>
    <p:sldId id="3803" r:id="rId35"/>
  </p:sldIdLst>
  <p:sldSz cx="9144000" cy="6858000" type="screen4x3"/>
  <p:notesSz cx="6997700" cy="9271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ＭＳ Ｐゴシック" charset="0"/>
      </a:defRPr>
    </a:lvl1pPr>
    <a:lvl2pPr marL="457200"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ＭＳ Ｐゴシック" charset="0"/>
      </a:defRPr>
    </a:lvl2pPr>
    <a:lvl3pPr marL="914400"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ＭＳ Ｐゴシック" charset="0"/>
      </a:defRPr>
    </a:lvl3pPr>
    <a:lvl4pPr marL="1371600"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ＭＳ Ｐゴシック" charset="0"/>
      </a:defRPr>
    </a:lvl4pPr>
    <a:lvl5pPr marL="1828800"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kumimoji="1" sz="28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kumimoji="1" sz="28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kumimoji="1" sz="28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kumimoji="1" sz="2800" kern="1200">
        <a:solidFill>
          <a:schemeClr val="bg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0">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DB6"/>
    <a:srgbClr val="BCFFB4"/>
    <a:srgbClr val="316501"/>
    <a:srgbClr val="51DC00"/>
    <a:srgbClr val="500093"/>
    <a:srgbClr val="00AE00"/>
    <a:srgbClr val="BC3700"/>
    <a:srgbClr val="D20022"/>
    <a:srgbClr val="F767D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69"/>
    <p:restoredTop sz="95946" autoAdjust="0"/>
  </p:normalViewPr>
  <p:slideViewPr>
    <p:cSldViewPr>
      <p:cViewPr varScale="1">
        <p:scale>
          <a:sx n="115" d="100"/>
          <a:sy n="115" d="100"/>
        </p:scale>
        <p:origin x="1116" y="108"/>
      </p:cViewPr>
      <p:guideLst>
        <p:guide orient="horz" pos="24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881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2125" cy="46355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rgbClr val="FE9C09"/>
                </a:solidFill>
              </a14:hiddenFill>
            </a:ext>
            <a:ext uri="{91240B29-F687-4f45-9708-019B960494DF}">
              <a14:hiddenLine xmlns:a14="http://schemas.microsoft.com/office/drawing/2010/main" xmlns="" w="50800">
                <a:solidFill>
                  <a:srgbClr val="3365FB"/>
                </a:solidFill>
                <a:miter lim="800000"/>
                <a:headEnd/>
                <a:tailEnd/>
              </a14:hiddenLine>
            </a:ext>
          </a:extLst>
        </p:spPr>
        <p:txBody>
          <a:bodyPr vert="horz" wrap="square" lIns="92958" tIns="46479" rIns="92958" bIns="46479" numCol="1" anchor="t" anchorCtr="0" compatLnSpc="1">
            <a:prstTxWarp prst="textNoShape">
              <a:avLst/>
            </a:prstTxWarp>
          </a:bodyPr>
          <a:lstStyle>
            <a:lvl1pPr defTabSz="930275">
              <a:spcBef>
                <a:spcPct val="0"/>
              </a:spcBef>
              <a:buFontTx/>
              <a:buNone/>
              <a:defRPr kumimoji="0" sz="1200" b="1">
                <a:solidFill>
                  <a:schemeClr val="tx1"/>
                </a:solidFill>
                <a:effectLst>
                  <a:outerShdw blurRad="38100" dist="38100" dir="2700000" algn="tl">
                    <a:srgbClr val="DDDDDD"/>
                  </a:outerShdw>
                </a:effectLst>
                <a:latin typeface="Arial" charset="0"/>
                <a:ea typeface="ＭＳ Ｐゴシック" charset="0"/>
                <a:cs typeface="+mn-cs"/>
              </a:defRPr>
            </a:lvl1pPr>
          </a:lstStyle>
          <a:p>
            <a:pPr>
              <a:defRPr/>
            </a:pPr>
            <a:endParaRPr lang="en-US" dirty="0"/>
          </a:p>
        </p:txBody>
      </p:sp>
      <p:sp>
        <p:nvSpPr>
          <p:cNvPr id="44035" name="Rectangle 3"/>
          <p:cNvSpPr>
            <a:spLocks noGrp="1" noChangeArrowheads="1"/>
          </p:cNvSpPr>
          <p:nvPr>
            <p:ph type="dt" idx="1"/>
          </p:nvPr>
        </p:nvSpPr>
        <p:spPr bwMode="auto">
          <a:xfrm>
            <a:off x="3965575" y="0"/>
            <a:ext cx="3032125" cy="46355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rgbClr val="FE9C09"/>
                </a:solidFill>
              </a14:hiddenFill>
            </a:ext>
            <a:ext uri="{91240B29-F687-4f45-9708-019B960494DF}">
              <a14:hiddenLine xmlns:a14="http://schemas.microsoft.com/office/drawing/2010/main" xmlns="" w="50800">
                <a:solidFill>
                  <a:srgbClr val="3365FB"/>
                </a:solidFill>
                <a:miter lim="800000"/>
                <a:headEnd/>
                <a:tailEnd/>
              </a14:hiddenLine>
            </a:ext>
          </a:extLst>
        </p:spPr>
        <p:txBody>
          <a:bodyPr vert="horz" wrap="square" lIns="92958" tIns="46479" rIns="92958" bIns="46479" numCol="1" anchor="t" anchorCtr="0" compatLnSpc="1">
            <a:prstTxWarp prst="textNoShape">
              <a:avLst/>
            </a:prstTxWarp>
          </a:bodyPr>
          <a:lstStyle>
            <a:lvl1pPr algn="r" defTabSz="930275">
              <a:spcBef>
                <a:spcPct val="0"/>
              </a:spcBef>
              <a:buFontTx/>
              <a:buNone/>
              <a:defRPr kumimoji="0" sz="1200" b="1">
                <a:solidFill>
                  <a:schemeClr val="tx1"/>
                </a:solidFill>
                <a:effectLst>
                  <a:outerShdw blurRad="38100" dist="38100" dir="2700000" algn="tl">
                    <a:srgbClr val="DDDDDD"/>
                  </a:outerShdw>
                </a:effectLst>
                <a:latin typeface="Arial" charset="0"/>
                <a:ea typeface="ＭＳ Ｐゴシック" charset="0"/>
                <a:cs typeface="+mn-cs"/>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Lst>
        </p:spPr>
      </p:sp>
      <p:sp>
        <p:nvSpPr>
          <p:cNvPr id="44037" name="Rectangle 5"/>
          <p:cNvSpPr>
            <a:spLocks noGrp="1" noChangeArrowheads="1"/>
          </p:cNvSpPr>
          <p:nvPr>
            <p:ph type="body" sz="quarter" idx="3"/>
          </p:nvPr>
        </p:nvSpPr>
        <p:spPr bwMode="auto">
          <a:xfrm>
            <a:off x="933450" y="4403725"/>
            <a:ext cx="5130800" cy="417195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rgbClr val="FE9C09"/>
                </a:solidFill>
              </a14:hiddenFill>
            </a:ext>
            <a:ext uri="{91240B29-F687-4f45-9708-019B960494DF}">
              <a14:hiddenLine xmlns:a14="http://schemas.microsoft.com/office/drawing/2010/main" xmlns="" w="50800">
                <a:solidFill>
                  <a:srgbClr val="3365FB"/>
                </a:solidFill>
                <a:miter lim="800000"/>
                <a:headEnd/>
                <a:tailEnd/>
              </a14:hiddenLine>
            </a:ext>
          </a:ex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807450"/>
            <a:ext cx="3032125" cy="46355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rgbClr val="FE9C09"/>
                </a:solidFill>
              </a14:hiddenFill>
            </a:ext>
            <a:ext uri="{91240B29-F687-4f45-9708-019B960494DF}">
              <a14:hiddenLine xmlns:a14="http://schemas.microsoft.com/office/drawing/2010/main" xmlns="" w="50800">
                <a:solidFill>
                  <a:srgbClr val="3365FB"/>
                </a:solidFill>
                <a:miter lim="800000"/>
                <a:headEnd/>
                <a:tailEnd/>
              </a14:hiddenLine>
            </a:ext>
          </a:extLst>
        </p:spPr>
        <p:txBody>
          <a:bodyPr vert="horz" wrap="square" lIns="92958" tIns="46479" rIns="92958" bIns="46479" numCol="1" anchor="b" anchorCtr="0" compatLnSpc="1">
            <a:prstTxWarp prst="textNoShape">
              <a:avLst/>
            </a:prstTxWarp>
          </a:bodyPr>
          <a:lstStyle>
            <a:lvl1pPr defTabSz="930275">
              <a:spcBef>
                <a:spcPct val="0"/>
              </a:spcBef>
              <a:buFontTx/>
              <a:buNone/>
              <a:defRPr kumimoji="0" sz="1200" b="1">
                <a:solidFill>
                  <a:schemeClr val="tx1"/>
                </a:solidFill>
                <a:effectLst>
                  <a:outerShdw blurRad="38100" dist="38100" dir="2700000" algn="tl">
                    <a:srgbClr val="DDDDDD"/>
                  </a:outerShdw>
                </a:effectLst>
                <a:latin typeface="Arial" charset="0"/>
                <a:ea typeface="ＭＳ Ｐゴシック" charset="0"/>
                <a:cs typeface="+mn-cs"/>
              </a:defRPr>
            </a:lvl1pPr>
          </a:lstStyle>
          <a:p>
            <a:pPr>
              <a:defRPr/>
            </a:pPr>
            <a:endParaRPr lang="en-US" dirty="0"/>
          </a:p>
        </p:txBody>
      </p:sp>
      <p:sp>
        <p:nvSpPr>
          <p:cNvPr id="44039" name="Rectangle 7"/>
          <p:cNvSpPr>
            <a:spLocks noGrp="1" noChangeArrowheads="1"/>
          </p:cNvSpPr>
          <p:nvPr>
            <p:ph type="sldNum" sz="quarter" idx="5"/>
          </p:nvPr>
        </p:nvSpPr>
        <p:spPr bwMode="auto">
          <a:xfrm>
            <a:off x="3965575" y="8807450"/>
            <a:ext cx="3032125" cy="46355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rgbClr val="FE9C09"/>
                </a:solidFill>
              </a14:hiddenFill>
            </a:ext>
            <a:ext uri="{91240B29-F687-4f45-9708-019B960494DF}">
              <a14:hiddenLine xmlns:a14="http://schemas.microsoft.com/office/drawing/2010/main" xmlns="" w="50800">
                <a:solidFill>
                  <a:srgbClr val="3365FB"/>
                </a:solidFill>
                <a:miter lim="800000"/>
                <a:headEnd/>
                <a:tailEnd/>
              </a14:hiddenLine>
            </a:ext>
          </a:extLst>
        </p:spPr>
        <p:txBody>
          <a:bodyPr vert="horz" wrap="square" lIns="92958" tIns="46479" rIns="92958" bIns="46479" numCol="1" anchor="b" anchorCtr="0" compatLnSpc="1">
            <a:prstTxWarp prst="textNoShape">
              <a:avLst/>
            </a:prstTxWarp>
          </a:bodyPr>
          <a:lstStyle>
            <a:lvl1pPr algn="r" defTabSz="930275">
              <a:spcBef>
                <a:spcPct val="0"/>
              </a:spcBef>
              <a:buFontTx/>
              <a:buNone/>
              <a:defRPr kumimoji="0" sz="1200" b="1">
                <a:solidFill>
                  <a:schemeClr val="tx1"/>
                </a:solidFill>
                <a:effectLst>
                  <a:outerShdw blurRad="38100" dist="38100" dir="2700000" algn="tl">
                    <a:srgbClr val="DDDDDD"/>
                  </a:outerShdw>
                </a:effectLst>
                <a:latin typeface="Arial" charset="0"/>
              </a:defRPr>
            </a:lvl1pPr>
          </a:lstStyle>
          <a:p>
            <a:pPr>
              <a:defRPr/>
            </a:pPr>
            <a:fld id="{FDFED067-8179-C840-A000-BD2C627F97D6}" type="slidenum">
              <a:rPr lang="en-US"/>
              <a:pPr>
                <a:defRPr/>
              </a:pPr>
              <a:t>‹#›</a:t>
            </a:fld>
            <a:endParaRPr lang="en-US" dirty="0"/>
          </a:p>
        </p:txBody>
      </p:sp>
    </p:spTree>
    <p:extLst>
      <p:ext uri="{BB962C8B-B14F-4D97-AF65-F5344CB8AC3E}">
        <p14:creationId xmlns:p14="http://schemas.microsoft.com/office/powerpoint/2010/main" val="96202467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PCORnet</a:t>
            </a:r>
            <a:r>
              <a:rPr lang="en-US" baseline="0" dirty="0"/>
              <a:t> currently has approximately </a:t>
            </a:r>
            <a:r>
              <a:rPr lang="en-US" b="1" baseline="0" dirty="0"/>
              <a:t>110 million people’s data </a:t>
            </a:r>
            <a:r>
              <a:rPr lang="en-US" baseline="0" dirty="0"/>
              <a:t>available to researchers. </a:t>
            </a:r>
          </a:p>
          <a:p>
            <a:endParaRPr lang="en-US" baseline="0" dirty="0"/>
          </a:p>
          <a:p>
            <a:r>
              <a:rPr lang="en-US" dirty="0"/>
              <a:t>We</a:t>
            </a:r>
            <a:r>
              <a:rPr lang="en-US" baseline="0" dirty="0"/>
              <a:t> can</a:t>
            </a:r>
            <a:r>
              <a:rPr lang="en-US" dirty="0"/>
              <a:t> drill down and take</a:t>
            </a:r>
            <a:r>
              <a:rPr lang="en-US" baseline="0" dirty="0"/>
              <a:t> a closer look at how that breaks down…</a:t>
            </a:r>
          </a:p>
          <a:p>
            <a:endParaRPr lang="en-US" baseline="0" dirty="0"/>
          </a:p>
          <a:p>
            <a:r>
              <a:rPr lang="en-US" baseline="0" dirty="0"/>
              <a:t>By </a:t>
            </a:r>
            <a:r>
              <a:rPr lang="en-US" b="1" baseline="0" dirty="0"/>
              <a:t>sex</a:t>
            </a:r>
          </a:p>
          <a:p>
            <a:endParaRPr lang="en-US" baseline="0" dirty="0"/>
          </a:p>
          <a:p>
            <a:r>
              <a:rPr lang="en-US" baseline="0" dirty="0"/>
              <a:t>By </a:t>
            </a:r>
            <a:r>
              <a:rPr lang="en-US" b="1" baseline="0" dirty="0"/>
              <a:t>pool of patients </a:t>
            </a:r>
            <a:r>
              <a:rPr lang="en-US" baseline="0" dirty="0"/>
              <a:t>for observational studies or clinical trials</a:t>
            </a:r>
          </a:p>
          <a:p>
            <a:endParaRPr lang="en-US" baseline="0" dirty="0"/>
          </a:p>
          <a:p>
            <a:r>
              <a:rPr lang="en-US" baseline="0" dirty="0"/>
              <a:t>By </a:t>
            </a:r>
            <a:r>
              <a:rPr lang="en-US" b="1" baseline="0" dirty="0"/>
              <a:t>age</a:t>
            </a:r>
          </a:p>
          <a:p>
            <a:endParaRPr lang="en-US" baseline="0" dirty="0"/>
          </a:p>
          <a:p>
            <a:r>
              <a:rPr lang="en-US" baseline="0" dirty="0"/>
              <a:t>And by </a:t>
            </a:r>
            <a:r>
              <a:rPr lang="en-US" b="1" baseline="0" dirty="0"/>
              <a:t>race</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36D082-9F04-465B-8FE1-356B8B87125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7462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a result of </a:t>
            </a:r>
            <a:r>
              <a:rPr lang="en-US" baseline="0" dirty="0"/>
              <a:t>partnerships and collaborations between researchers, patients, clinicians, health systems, and data sources. The information that is available in the Network on the approx. 110M patients comes from a variety of data sources. </a:t>
            </a:r>
            <a:endParaRPr lang="en-US" dirty="0"/>
          </a:p>
        </p:txBody>
      </p:sp>
      <p:sp>
        <p:nvSpPr>
          <p:cNvPr id="4" name="Slide Number Placeholder 3"/>
          <p:cNvSpPr>
            <a:spLocks noGrp="1"/>
          </p:cNvSpPr>
          <p:nvPr>
            <p:ph type="sldNum" sz="quarter" idx="10"/>
          </p:nvPr>
        </p:nvSpPr>
        <p:spPr/>
        <p:txBody>
          <a:bodyPr/>
          <a:lstStyle/>
          <a:p>
            <a:fld id="{B600FF75-1023-0547-BF24-1B3A6805F7B6}" type="slidenum">
              <a:rPr lang="en-US" smtClean="0"/>
              <a:pPr/>
              <a:t>11</a:t>
            </a:fld>
            <a:endParaRPr lang="en-US" dirty="0"/>
          </a:p>
        </p:txBody>
      </p:sp>
    </p:spTree>
    <p:extLst>
      <p:ext uri="{BB962C8B-B14F-4D97-AF65-F5344CB8AC3E}">
        <p14:creationId xmlns:p14="http://schemas.microsoft.com/office/powerpoint/2010/main" val="255771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6503" eaLnBrk="1" fontAlgn="auto" hangingPunct="1">
              <a:spcBef>
                <a:spcPts val="0"/>
              </a:spcBef>
              <a:spcAft>
                <a:spcPts val="0"/>
              </a:spcAft>
              <a:defRPr/>
            </a:pPr>
            <a:fld id="{D648D466-8221-7841-8449-104F697AE527}" type="slidenum">
              <a:rPr lang="en-US" b="0">
                <a:solidFill>
                  <a:prstClr val="black"/>
                </a:solidFill>
                <a:effectLst/>
                <a:latin typeface="Calibri"/>
                <a:ea typeface="+mn-ea"/>
                <a:cs typeface="+mn-cs"/>
              </a:rPr>
              <a:pPr defTabSz="916503" eaLnBrk="1" fontAlgn="auto" hangingPunct="1">
                <a:spcBef>
                  <a:spcPts val="0"/>
                </a:spcBef>
                <a:spcAft>
                  <a:spcPts val="0"/>
                </a:spcAft>
                <a:defRPr/>
              </a:pPr>
              <a:t>12</a:t>
            </a:fld>
            <a:endParaRPr lang="en-US" b="0" dirty="0">
              <a:solidFill>
                <a:prstClr val="black"/>
              </a:solidFill>
              <a:effectLst/>
              <a:latin typeface="Calibri"/>
              <a:ea typeface="+mn-ea"/>
              <a:cs typeface="+mn-cs"/>
            </a:endParaRPr>
          </a:p>
        </p:txBody>
      </p:sp>
    </p:spTree>
    <p:extLst>
      <p:ext uri="{BB962C8B-B14F-4D97-AF65-F5344CB8AC3E}">
        <p14:creationId xmlns:p14="http://schemas.microsoft.com/office/powerpoint/2010/main" val="125180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62487" cy="3495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6503" eaLnBrk="1" fontAlgn="auto" hangingPunct="1">
              <a:spcBef>
                <a:spcPts val="0"/>
              </a:spcBef>
              <a:spcAft>
                <a:spcPts val="0"/>
              </a:spcAft>
              <a:defRPr/>
            </a:pPr>
            <a:fld id="{D648D466-8221-7841-8449-104F697AE527}" type="slidenum">
              <a:rPr lang="en-US" b="0">
                <a:solidFill>
                  <a:prstClr val="black"/>
                </a:solidFill>
                <a:effectLst/>
                <a:latin typeface="Calibri"/>
                <a:ea typeface="+mn-ea"/>
                <a:cs typeface="+mn-cs"/>
              </a:rPr>
              <a:pPr defTabSz="916503" eaLnBrk="1" fontAlgn="auto" hangingPunct="1">
                <a:spcBef>
                  <a:spcPts val="0"/>
                </a:spcBef>
                <a:spcAft>
                  <a:spcPts val="0"/>
                </a:spcAft>
                <a:defRPr/>
              </a:pPr>
              <a:t>13</a:t>
            </a:fld>
            <a:endParaRPr lang="en-US" b="0" dirty="0">
              <a:solidFill>
                <a:prstClr val="black"/>
              </a:solidFill>
              <a:effectLst/>
              <a:latin typeface="Calibri"/>
              <a:ea typeface="+mn-ea"/>
              <a:cs typeface="+mn-cs"/>
            </a:endParaRPr>
          </a:p>
        </p:txBody>
      </p:sp>
    </p:spTree>
    <p:extLst>
      <p:ext uri="{BB962C8B-B14F-4D97-AF65-F5344CB8AC3E}">
        <p14:creationId xmlns:p14="http://schemas.microsoft.com/office/powerpoint/2010/main" val="13291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C10CF-A433-A642-9FBB-6996EF1842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7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60900" cy="3495675"/>
          </a:xfrm>
        </p:spPr>
      </p:sp>
      <p:sp>
        <p:nvSpPr>
          <p:cNvPr id="3" name="Notes Placeholder 2"/>
          <p:cNvSpPr>
            <a:spLocks noGrp="1"/>
          </p:cNvSpPr>
          <p:nvPr>
            <p:ph type="body" idx="1"/>
          </p:nvPr>
        </p:nvSpPr>
        <p:spPr/>
        <p:txBody>
          <a:bodyPr/>
          <a:lstStyle/>
          <a:p>
            <a:r>
              <a:rPr lang="en-US" dirty="0"/>
              <a:t>LHC:</a:t>
            </a:r>
            <a:r>
              <a:rPr lang="en-US" baseline="0" dirty="0"/>
              <a:t> Red text is not what we describe in the protocol (copied in below). We need to be consistent.</a:t>
            </a:r>
          </a:p>
          <a:p>
            <a:endParaRPr lang="en-US" baseline="0" dirty="0"/>
          </a:p>
          <a:p>
            <a:r>
              <a:rPr lang="en-US" dirty="0"/>
              <a:t>Endpoints will be ascertained by applying algorithms designed to ensure comprehensive surveillance for all potential endpoints.</a:t>
            </a:r>
          </a:p>
          <a:p>
            <a:r>
              <a:rPr lang="en-US" dirty="0"/>
              <a:t>•Routine queries will be applied to the PCORnet CDM to capture and classify endpoints using validated coding algorithms. Because the EHR and (by extension) the PCORnet CDM is the source of truth for the trial, </a:t>
            </a:r>
            <a:r>
              <a:rPr lang="en-US" dirty="0">
                <a:solidFill>
                  <a:srgbClr val="FF0000"/>
                </a:solidFill>
              </a:rPr>
              <a:t>no patient confirmation or other additional confirmation will be required.</a:t>
            </a:r>
          </a:p>
          <a:p>
            <a:r>
              <a:rPr lang="en-US" dirty="0"/>
              <a:t>•Hospitalizations for stroke, MI, or bleeding reported by patients will be evaluated in the following manner:</a:t>
            </a:r>
          </a:p>
          <a:p>
            <a:r>
              <a:rPr lang="en-US" dirty="0"/>
              <a:t>oQueries of the PCORnet CDM will be used to cross-check, confirm, and classify in-network hospitalizations (nonfatal MI, nonfatal stroke, or major bleeding) reported by patients.</a:t>
            </a:r>
          </a:p>
          <a:p>
            <a:r>
              <a:rPr lang="en-US" dirty="0"/>
              <a:t>oOut-of-network hospitalizations reported by patients and not captured in the CDM will be identified by patient self-report through the periodic electronic contacts planned throughout the study. </a:t>
            </a:r>
          </a:p>
        </p:txBody>
      </p:sp>
      <p:sp>
        <p:nvSpPr>
          <p:cNvPr id="4" name="Slide Number Placeholder 3"/>
          <p:cNvSpPr>
            <a:spLocks noGrp="1"/>
          </p:cNvSpPr>
          <p:nvPr>
            <p:ph type="sldNum" sz="quarter" idx="10"/>
          </p:nvPr>
        </p:nvSpPr>
        <p:spPr/>
        <p:txBody>
          <a:bodyPr/>
          <a:lstStyle/>
          <a:p>
            <a:fld id="{D648D466-8221-7841-8449-104F697AE527}" type="slidenum">
              <a:rPr lang="en-US" smtClean="0"/>
              <a:t>18</a:t>
            </a:fld>
            <a:endParaRPr lang="en-US" dirty="0"/>
          </a:p>
        </p:txBody>
      </p:sp>
    </p:spTree>
    <p:extLst>
      <p:ext uri="{BB962C8B-B14F-4D97-AF65-F5344CB8AC3E}">
        <p14:creationId xmlns:p14="http://schemas.microsoft.com/office/powerpoint/2010/main" val="93130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0181A-28F7-477E-AB7C-E1514A3B77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00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503" rtl="0" eaLnBrk="1" fontAlgn="auto" latinLnBrk="0" hangingPunct="1">
              <a:lnSpc>
                <a:spcPct val="100000"/>
              </a:lnSpc>
              <a:spcBef>
                <a:spcPts val="0"/>
              </a:spcBef>
              <a:spcAft>
                <a:spcPts val="0"/>
              </a:spcAft>
              <a:buClrTx/>
              <a:buSzTx/>
              <a:buFontTx/>
              <a:buNone/>
              <a:tabLst/>
              <a:defRPr/>
            </a:pPr>
            <a:fld id="{1E9E11E2-0CE5-47E6-BB4A-D82EEF769FA8}" type="slidenum">
              <a:rPr kumimoji="0" 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1650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1360290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3698"/>
        </a:solidFill>
        <a:effectLst/>
      </p:bgPr>
    </p:bg>
    <p:spTree>
      <p:nvGrpSpPr>
        <p:cNvPr id="1" name=""/>
        <p:cNvGrpSpPr/>
        <p:nvPr/>
      </p:nvGrpSpPr>
      <p:grpSpPr>
        <a:xfrm>
          <a:off x="0" y="0"/>
          <a:ext cx="0" cy="0"/>
          <a:chOff x="0" y="0"/>
          <a:chExt cx="0" cy="0"/>
        </a:xfrm>
      </p:grpSpPr>
      <p:pic>
        <p:nvPicPr>
          <p:cNvPr id="6" name="Picture 17" descr="393363500_hsVWH-O.jpg"/>
          <p:cNvPicPr>
            <a:picLocks noChangeAspect="1"/>
          </p:cNvPicPr>
          <p:nvPr/>
        </p:nvPicPr>
        <p:blipFill>
          <a:blip r:embed="rId2">
            <a:extLst>
              <a:ext uri="{28A0092B-C50C-407E-A947-70E740481C1C}">
                <a14:useLocalDpi xmlns:a14="http://schemas.microsoft.com/office/drawing/2010/main" val="0"/>
              </a:ext>
            </a:extLst>
          </a:blip>
          <a:srcRect b="4285"/>
          <a:stretch>
            <a:fillRect/>
          </a:stretch>
        </p:blipFill>
        <p:spPr bwMode="auto">
          <a:xfrm>
            <a:off x="4610100" y="5168900"/>
            <a:ext cx="2705100" cy="170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descr="tiny_platelets.jpg"/>
          <p:cNvPicPr>
            <a:picLocks noChangeAspect="1"/>
          </p:cNvPicPr>
          <p:nvPr/>
        </p:nvPicPr>
        <p:blipFill>
          <a:blip r:embed="rId3">
            <a:extLst>
              <a:ext uri="{28A0092B-C50C-407E-A947-70E740481C1C}">
                <a14:useLocalDpi xmlns:a14="http://schemas.microsoft.com/office/drawing/2010/main" val="0"/>
              </a:ext>
            </a:extLst>
          </a:blip>
          <a:srcRect b="5939"/>
          <a:stretch>
            <a:fillRect/>
          </a:stretch>
        </p:blipFill>
        <p:spPr bwMode="auto">
          <a:xfrm>
            <a:off x="6929438" y="5086350"/>
            <a:ext cx="2214562"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9" descr="iStock_000003597104X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279900"/>
            <a:ext cx="2249488"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descr="iStock_000004568169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226050"/>
            <a:ext cx="2466975" cy="164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51"/>
          <p:cNvSpPr>
            <a:spLocks noChangeArrowheads="1"/>
          </p:cNvSpPr>
          <p:nvPr/>
        </p:nvSpPr>
        <p:spPr bwMode="auto">
          <a:xfrm>
            <a:off x="0" y="5270500"/>
            <a:ext cx="457200" cy="1600200"/>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sp>
        <p:nvSpPr>
          <p:cNvPr id="11" name="Rectangle 50"/>
          <p:cNvSpPr>
            <a:spLocks noChangeArrowheads="1"/>
          </p:cNvSpPr>
          <p:nvPr/>
        </p:nvSpPr>
        <p:spPr bwMode="auto">
          <a:xfrm>
            <a:off x="8918575" y="5270500"/>
            <a:ext cx="228600" cy="1600200"/>
          </a:xfrm>
          <a:prstGeom prst="rect">
            <a:avLst/>
          </a:prstGeom>
          <a:solidFill>
            <a:srgbClr val="154DB5">
              <a:alpha val="50000"/>
            </a:srgbClr>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sp>
        <p:nvSpPr>
          <p:cNvPr id="12" name="Rectangle 49"/>
          <p:cNvSpPr>
            <a:spLocks noChangeArrowheads="1"/>
          </p:cNvSpPr>
          <p:nvPr/>
        </p:nvSpPr>
        <p:spPr bwMode="auto">
          <a:xfrm>
            <a:off x="6924675" y="5272088"/>
            <a:ext cx="149225" cy="1600200"/>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sp>
        <p:nvSpPr>
          <p:cNvPr id="13" name="Rectangle 48"/>
          <p:cNvSpPr>
            <a:spLocks noChangeArrowheads="1"/>
          </p:cNvSpPr>
          <p:nvPr/>
        </p:nvSpPr>
        <p:spPr bwMode="auto">
          <a:xfrm>
            <a:off x="4549775" y="5270500"/>
            <a:ext cx="354013" cy="1600200"/>
          </a:xfrm>
          <a:prstGeom prst="rect">
            <a:avLst/>
          </a:prstGeom>
          <a:solidFill>
            <a:schemeClr val="tx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defRPr/>
            </a:pPr>
            <a:endParaRPr lang="en-US" dirty="0"/>
          </a:p>
        </p:txBody>
      </p:sp>
      <p:sp>
        <p:nvSpPr>
          <p:cNvPr id="14" name="Rectangle 47"/>
          <p:cNvSpPr>
            <a:spLocks noChangeArrowheads="1"/>
          </p:cNvSpPr>
          <p:nvPr/>
        </p:nvSpPr>
        <p:spPr bwMode="auto">
          <a:xfrm>
            <a:off x="2463800" y="5270500"/>
            <a:ext cx="685800" cy="1600200"/>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sp>
        <p:nvSpPr>
          <p:cNvPr id="15" name="Rectangle 33"/>
          <p:cNvSpPr>
            <a:spLocks noChangeArrowheads="1"/>
          </p:cNvSpPr>
          <p:nvPr/>
        </p:nvSpPr>
        <p:spPr bwMode="auto">
          <a:xfrm>
            <a:off x="0" y="5270500"/>
            <a:ext cx="228600" cy="1600200"/>
          </a:xfrm>
          <a:prstGeom prst="rect">
            <a:avLst/>
          </a:prstGeom>
          <a:solidFill>
            <a:schemeClr val="tx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sp>
        <p:nvSpPr>
          <p:cNvPr id="17" name="Rectangle 62"/>
          <p:cNvSpPr>
            <a:spLocks noChangeArrowheads="1"/>
          </p:cNvSpPr>
          <p:nvPr/>
        </p:nvSpPr>
        <p:spPr bwMode="auto">
          <a:xfrm>
            <a:off x="0" y="4210050"/>
            <a:ext cx="9144000" cy="1143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pic>
        <p:nvPicPr>
          <p:cNvPr id="21" name="Picture 28" descr="dcri_white_nota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81000"/>
            <a:ext cx="4038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itle 17"/>
          <p:cNvSpPr>
            <a:spLocks noGrp="1"/>
          </p:cNvSpPr>
          <p:nvPr>
            <p:ph type="ctrTitle"/>
          </p:nvPr>
        </p:nvSpPr>
        <p:spPr>
          <a:xfrm>
            <a:off x="2463800" y="2057400"/>
            <a:ext cx="6400800" cy="1470025"/>
          </a:xfrm>
          <a:noFill/>
          <a:ln>
            <a:noFill/>
          </a:ln>
        </p:spPr>
        <p:txBody>
          <a:bodyPr lIns="0" tIns="0" rIns="0" bIns="0"/>
          <a:lstStyle>
            <a:lvl1pPr>
              <a:defRPr lang="en-US" sz="2400" b="1" kern="1200">
                <a:solidFill>
                  <a:schemeClr val="bg1"/>
                </a:solidFill>
                <a:latin typeface="Arial" charset="0"/>
                <a:ea typeface="ヒラギノ角ゴ Pro W3" charset="0"/>
                <a:cs typeface="ヒラギノ角ゴ Pro W3" charset="0"/>
              </a:defRPr>
            </a:lvl1pPr>
          </a:lstStyle>
          <a:p>
            <a:pPr lvl="0"/>
            <a:r>
              <a:rPr lang="en-US"/>
              <a:t>Click to edit Master title style</a:t>
            </a:r>
          </a:p>
        </p:txBody>
      </p:sp>
      <p:sp>
        <p:nvSpPr>
          <p:cNvPr id="18" name="Text Placeholder 19"/>
          <p:cNvSpPr>
            <a:spLocks noGrp="1"/>
          </p:cNvSpPr>
          <p:nvPr>
            <p:ph type="body" sz="quarter" idx="10"/>
          </p:nvPr>
        </p:nvSpPr>
        <p:spPr>
          <a:xfrm>
            <a:off x="2463800" y="3581400"/>
            <a:ext cx="6400800" cy="533400"/>
          </a:xfrm>
          <a:noFill/>
          <a:ln>
            <a:noFill/>
          </a:ln>
        </p:spPr>
        <p:txBody>
          <a:bodyPr lIns="0" tIns="0" rIns="0" bIns="0"/>
          <a:lstStyle>
            <a:lvl1pPr marL="0" indent="0">
              <a:buNone/>
              <a:defRPr lang="en-US" sz="2000" b="0" kern="1200">
                <a:solidFill>
                  <a:schemeClr val="bg1"/>
                </a:solidFill>
                <a:latin typeface="Arial" charset="0"/>
                <a:ea typeface="ヒラギノ角ゴ Pro W3" charset="0"/>
                <a:cs typeface="ヒラギノ角ゴ Pro W3" charset="0"/>
              </a:defRPr>
            </a:lvl1pPr>
            <a:lvl2pPr>
              <a:defRPr lang="en-US" kern="1200">
                <a:solidFill>
                  <a:schemeClr val="tx1"/>
                </a:solidFill>
                <a:latin typeface="Arial" charset="0"/>
                <a:ea typeface="ヒラギノ角ゴ Pro W3" charset="0"/>
                <a:cs typeface="ヒラギノ角ゴ Pro W3" charset="0"/>
              </a:defRPr>
            </a:lvl2pPr>
            <a:lvl3pPr>
              <a:defRPr lang="en-US" sz="2400" kern="1200">
                <a:solidFill>
                  <a:schemeClr val="tx1"/>
                </a:solidFill>
                <a:latin typeface="Arial" charset="0"/>
                <a:ea typeface="ヒラギノ角ゴ Pro W3" charset="0"/>
                <a:cs typeface="ヒラギノ角ゴ Pro W3" charset="0"/>
              </a:defRPr>
            </a:lvl3pPr>
            <a:lvl4pPr>
              <a:defRPr lang="en-US" sz="2400" kern="1200">
                <a:solidFill>
                  <a:schemeClr val="tx1"/>
                </a:solidFill>
                <a:latin typeface="Arial" charset="0"/>
                <a:ea typeface="ヒラギノ角ゴ Pro W3" charset="0"/>
                <a:cs typeface="ヒラギノ角ゴ Pro W3" charset="0"/>
              </a:defRPr>
            </a:lvl4pPr>
            <a:lvl5pPr>
              <a:defRPr lang="en-US" sz="2400" kern="1200">
                <a:latin typeface="Arial" charset="0"/>
                <a:ea typeface="ヒラギノ角ゴ Pro W3" charset="0"/>
                <a:cs typeface="ヒラギノ角ゴ Pro W3" charset="0"/>
              </a:defRPr>
            </a:lvl5pPr>
          </a:lstStyle>
          <a:p>
            <a:pPr lvl="0"/>
            <a:r>
              <a:rPr lang="en-US"/>
              <a:t>Click to edit Master text styles</a:t>
            </a:r>
          </a:p>
        </p:txBody>
      </p:sp>
      <p:sp>
        <p:nvSpPr>
          <p:cNvPr id="19" name="Text Placeholder 21"/>
          <p:cNvSpPr>
            <a:spLocks noGrp="1"/>
          </p:cNvSpPr>
          <p:nvPr>
            <p:ph type="body" sz="quarter" idx="11"/>
          </p:nvPr>
        </p:nvSpPr>
        <p:spPr>
          <a:xfrm>
            <a:off x="2463800" y="4267200"/>
            <a:ext cx="6400800" cy="419100"/>
          </a:xfrm>
        </p:spPr>
        <p:txBody>
          <a:bodyPr lIns="0" tIns="0" rIns="0" bIns="0" anchor="b"/>
          <a:lstStyle>
            <a:lvl1pPr marL="0" indent="0">
              <a:buNone/>
              <a:defRPr sz="1400" b="1">
                <a:solidFill>
                  <a:srgbClr val="000000"/>
                </a:solidFill>
              </a:defRPr>
            </a:lvl1pPr>
            <a:lvl2pPr marL="457200" indent="0">
              <a:buNone/>
              <a:defRPr sz="1400"/>
            </a:lvl2pPr>
            <a:lvl3pPr marL="857250" indent="0">
              <a:buNone/>
              <a:defRPr sz="1400"/>
            </a:lvl3pPr>
            <a:lvl4pPr marL="1200150" indent="0">
              <a:buNone/>
              <a:defRPr sz="1400"/>
            </a:lvl4pPr>
            <a:lvl5pPr marL="1543050" indent="0">
              <a:buNone/>
              <a:defRPr sz="1400"/>
            </a:lvl5pPr>
          </a:lstStyle>
          <a:p>
            <a:pPr lvl="0"/>
            <a:r>
              <a:rPr lang="en-US"/>
              <a:t>Click to edit Master text styles</a:t>
            </a:r>
          </a:p>
        </p:txBody>
      </p:sp>
      <p:sp>
        <p:nvSpPr>
          <p:cNvPr id="20" name="Text Placeholder 23"/>
          <p:cNvSpPr>
            <a:spLocks noGrp="1"/>
          </p:cNvSpPr>
          <p:nvPr>
            <p:ph type="body" sz="quarter" idx="12"/>
          </p:nvPr>
        </p:nvSpPr>
        <p:spPr>
          <a:xfrm>
            <a:off x="2463800" y="4699000"/>
            <a:ext cx="6400800" cy="533400"/>
          </a:xfrm>
          <a:noFill/>
          <a:ln>
            <a:noFill/>
          </a:ln>
        </p:spPr>
        <p:txBody>
          <a:bodyPr lIns="0" tIns="0" rIns="0" bIns="0"/>
          <a:lstStyle>
            <a:lvl1pPr marL="228600" indent="-228600">
              <a:spcBef>
                <a:spcPts val="0"/>
              </a:spcBef>
              <a:buNone/>
              <a:defRPr lang="en-US" sz="1200" b="0">
                <a:solidFill>
                  <a:srgbClr val="000000"/>
                </a:solidFill>
              </a:defRPr>
            </a:lvl1pPr>
            <a:lvl2pPr>
              <a:defRPr lang="en-US" sz="1400"/>
            </a:lvl2pPr>
            <a:lvl3pPr>
              <a:defRPr lang="en-US" sz="1400"/>
            </a:lvl3pPr>
            <a:lvl4pPr>
              <a:defRPr lang="en-US" sz="1400"/>
            </a:lvl4pPr>
            <a:lvl5pPr>
              <a:defRPr lang="en-US"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2110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53AD47D-1C2B-5249-86A7-7B0E2D2C81A6}" type="slidenum">
              <a:rPr lang="en-US"/>
              <a:pPr>
                <a:defRPr/>
              </a:pPr>
              <a:t>‹#›</a:t>
            </a:fld>
            <a:endParaRPr lang="en-US" sz="1400" dirty="0"/>
          </a:p>
        </p:txBody>
      </p:sp>
    </p:spTree>
    <p:extLst>
      <p:ext uri="{BB962C8B-B14F-4D97-AF65-F5344CB8AC3E}">
        <p14:creationId xmlns:p14="http://schemas.microsoft.com/office/powerpoint/2010/main" val="8460786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69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5A4551E-934D-7D4C-AD43-2C07AB5B8BF5}" type="slidenum">
              <a:rPr lang="en-US"/>
              <a:pPr>
                <a:defRPr/>
              </a:pPr>
              <a:t>‹#›</a:t>
            </a:fld>
            <a:endParaRPr lang="en-US" sz="1400" dirty="0"/>
          </a:p>
        </p:txBody>
      </p:sp>
    </p:spTree>
    <p:extLst>
      <p:ext uri="{BB962C8B-B14F-4D97-AF65-F5344CB8AC3E}">
        <p14:creationId xmlns:p14="http://schemas.microsoft.com/office/powerpoint/2010/main" val="370678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71042" name="Rectangle 2"/>
          <p:cNvSpPr>
            <a:spLocks noGrp="1" noChangeArrowheads="1"/>
          </p:cNvSpPr>
          <p:nvPr>
            <p:ph type="subTitle" idx="1"/>
          </p:nvPr>
        </p:nvSpPr>
        <p:spPr>
          <a:xfrm>
            <a:off x="1371600" y="3886200"/>
            <a:ext cx="6400800" cy="708025"/>
          </a:xfrm>
        </p:spPr>
        <p:txBody>
          <a:bodyPr/>
          <a:lstStyle>
            <a:lvl1pPr marL="0" indent="0" algn="ctr">
              <a:buFont typeface="Monotype Sorts" charset="0"/>
              <a:buNone/>
              <a:defRPr b="0" i="1"/>
            </a:lvl1pPr>
          </a:lstStyle>
          <a:p>
            <a:pPr lvl="0"/>
            <a:r>
              <a:rPr lang="en-US" noProof="0"/>
              <a:t>Click to edit Master subtitle style</a:t>
            </a:r>
          </a:p>
        </p:txBody>
      </p:sp>
      <p:sp>
        <p:nvSpPr>
          <p:cNvPr id="471043" name="Rectangle 3"/>
          <p:cNvSpPr>
            <a:spLocks noGrp="1" noChangeArrowheads="1"/>
          </p:cNvSpPr>
          <p:nvPr>
            <p:ph type="ctrTitle"/>
          </p:nvPr>
        </p:nvSpPr>
        <p:spPr>
          <a:xfrm>
            <a:off x="685800" y="2286000"/>
            <a:ext cx="7772400" cy="582613"/>
          </a:xfrm>
        </p:spPr>
        <p:txBody>
          <a:bodyPr/>
          <a:lstStyle>
            <a:lvl1pPr algn="ctr">
              <a:defRPr sz="3600">
                <a:solidFill>
                  <a:srgbClr val="00CC99"/>
                </a:solidFill>
              </a:defRPr>
            </a:lvl1pPr>
          </a:lstStyle>
          <a:p>
            <a:pPr lvl="0"/>
            <a:r>
              <a:rPr lang="en-US" noProof="0"/>
              <a:t>Click to edit Master title style</a:t>
            </a:r>
          </a:p>
        </p:txBody>
      </p:sp>
    </p:spTree>
    <p:extLst>
      <p:ext uri="{BB962C8B-B14F-4D97-AF65-F5344CB8AC3E}">
        <p14:creationId xmlns:p14="http://schemas.microsoft.com/office/powerpoint/2010/main" val="382183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7013" y="227013"/>
            <a:ext cx="8683625" cy="452437"/>
          </a:xfrm>
        </p:spPr>
        <p:txBody>
          <a:bodyPr/>
          <a:lstStyle/>
          <a:p>
            <a:r>
              <a:rPr lang="en-US"/>
              <a:t>Click to edit Master title style</a:t>
            </a:r>
          </a:p>
        </p:txBody>
      </p:sp>
      <p:sp>
        <p:nvSpPr>
          <p:cNvPr id="3" name="Text Placeholder 2"/>
          <p:cNvSpPr>
            <a:spLocks noGrp="1"/>
          </p:cNvSpPr>
          <p:nvPr>
            <p:ph type="body" sz="half" idx="1"/>
          </p:nvPr>
        </p:nvSpPr>
        <p:spPr>
          <a:xfrm>
            <a:off x="466725" y="2373313"/>
            <a:ext cx="4041775" cy="235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60900" y="2373313"/>
            <a:ext cx="4043363" cy="2351087"/>
          </a:xfrm>
        </p:spPr>
        <p:txBody>
          <a:bodyPr/>
          <a:lstStyle/>
          <a:p>
            <a:pPr lvl="0"/>
            <a:endParaRPr lang="en-US" noProof="0" dirty="0"/>
          </a:p>
        </p:txBody>
      </p:sp>
    </p:spTree>
    <p:extLst>
      <p:ext uri="{BB962C8B-B14F-4D97-AF65-F5344CB8AC3E}">
        <p14:creationId xmlns:p14="http://schemas.microsoft.com/office/powerpoint/2010/main" val="3689392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2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3784"/>
            <a:ext cx="8535786" cy="6854217"/>
          </a:xfrm>
          <a:prstGeom prst="rect">
            <a:avLst/>
          </a:prstGeom>
        </p:spPr>
      </p:pic>
      <p:sp>
        <p:nvSpPr>
          <p:cNvPr id="9" name="object 4"/>
          <p:cNvSpPr/>
          <p:nvPr/>
        </p:nvSpPr>
        <p:spPr>
          <a:xfrm>
            <a:off x="578558" y="704731"/>
            <a:ext cx="8279694"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a:solidFill>
                <a:srgbClr val="FFFFFF"/>
              </a:solidFill>
              <a:latin typeface="Arial"/>
            </a:endParaRPr>
          </a:p>
        </p:txBody>
      </p:sp>
      <p:sp>
        <p:nvSpPr>
          <p:cNvPr id="10" name="object 47"/>
          <p:cNvSpPr/>
          <p:nvPr/>
        </p:nvSpPr>
        <p:spPr>
          <a:xfrm>
            <a:off x="8570033" y="5377130"/>
            <a:ext cx="288219" cy="388449"/>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sz="1350">
              <a:latin typeface="Arial"/>
            </a:endParaRPr>
          </a:p>
        </p:txBody>
      </p:sp>
      <p:sp>
        <p:nvSpPr>
          <p:cNvPr id="2" name="Title 1"/>
          <p:cNvSpPr>
            <a:spLocks noGrp="1"/>
          </p:cNvSpPr>
          <p:nvPr>
            <p:ph type="ctrTitle"/>
          </p:nvPr>
        </p:nvSpPr>
        <p:spPr>
          <a:xfrm>
            <a:off x="914403" y="1066800"/>
            <a:ext cx="6645077" cy="2187326"/>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914403" y="3254132"/>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3829491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3698"/>
        </a:solidFill>
        <a:effectLst/>
      </p:bgPr>
    </p:bg>
    <p:spTree>
      <p:nvGrpSpPr>
        <p:cNvPr id="1" name=""/>
        <p:cNvGrpSpPr/>
        <p:nvPr/>
      </p:nvGrpSpPr>
      <p:grpSpPr>
        <a:xfrm>
          <a:off x="0" y="0"/>
          <a:ext cx="0" cy="0"/>
          <a:chOff x="0" y="0"/>
          <a:chExt cx="0" cy="0"/>
        </a:xfrm>
      </p:grpSpPr>
      <p:pic>
        <p:nvPicPr>
          <p:cNvPr id="24" name="Picture 23" descr="393363500_hsVWH-O.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610098" y="5168201"/>
            <a:ext cx="2705103" cy="1702498"/>
          </a:xfrm>
          <a:prstGeom prst="rect">
            <a:avLst/>
          </a:prstGeom>
        </p:spPr>
      </p:pic>
      <p:pic>
        <p:nvPicPr>
          <p:cNvPr id="23" name="Picture 22" descr="tiny_platelets.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929966" y="5085650"/>
            <a:ext cx="2214033" cy="1785050"/>
          </a:xfrm>
          <a:prstGeom prst="rect">
            <a:avLst/>
          </a:prstGeom>
        </p:spPr>
      </p:pic>
      <p:pic>
        <p:nvPicPr>
          <p:cNvPr id="22" name="Picture 21" descr="iStock_000003597104XLarg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2201" y="4279899"/>
            <a:ext cx="2248958" cy="2590800"/>
          </a:xfrm>
          <a:prstGeom prst="rect">
            <a:avLst/>
          </a:prstGeom>
        </p:spPr>
      </p:pic>
      <p:pic>
        <p:nvPicPr>
          <p:cNvPr id="21" name="Picture 20" descr="iStock_000004568169Large.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5226052"/>
            <a:ext cx="2466975" cy="1644649"/>
          </a:xfrm>
          <a:prstGeom prst="rect">
            <a:avLst/>
          </a:prstGeom>
        </p:spPr>
      </p:pic>
      <p:sp>
        <p:nvSpPr>
          <p:cNvPr id="6" name="Rectangle 51"/>
          <p:cNvSpPr>
            <a:spLocks noChangeArrowheads="1"/>
          </p:cNvSpPr>
          <p:nvPr userDrawn="1"/>
        </p:nvSpPr>
        <p:spPr bwMode="auto">
          <a:xfrm>
            <a:off x="0" y="5270500"/>
            <a:ext cx="457200" cy="160020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a:solidFill>
                <a:srgbClr val="003698"/>
              </a:solidFill>
            </a:endParaRPr>
          </a:p>
        </p:txBody>
      </p:sp>
      <p:sp>
        <p:nvSpPr>
          <p:cNvPr id="7" name="Rectangle 50"/>
          <p:cNvSpPr>
            <a:spLocks noChangeArrowheads="1"/>
          </p:cNvSpPr>
          <p:nvPr userDrawn="1"/>
        </p:nvSpPr>
        <p:spPr bwMode="auto">
          <a:xfrm>
            <a:off x="8918575" y="5270500"/>
            <a:ext cx="228600" cy="1600200"/>
          </a:xfrm>
          <a:prstGeom prst="rect">
            <a:avLst/>
          </a:prstGeom>
          <a:solidFill>
            <a:srgbClr val="154DB5">
              <a:alpha val="50000"/>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a:solidFill>
                <a:srgbClr val="003698"/>
              </a:solidFill>
            </a:endParaRPr>
          </a:p>
        </p:txBody>
      </p:sp>
      <p:sp>
        <p:nvSpPr>
          <p:cNvPr id="8" name="Rectangle 49"/>
          <p:cNvSpPr>
            <a:spLocks noChangeArrowheads="1"/>
          </p:cNvSpPr>
          <p:nvPr userDrawn="1"/>
        </p:nvSpPr>
        <p:spPr bwMode="auto">
          <a:xfrm>
            <a:off x="6924676" y="5271558"/>
            <a:ext cx="149225" cy="160020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a:solidFill>
                <a:srgbClr val="003698"/>
              </a:solidFill>
            </a:endParaRPr>
          </a:p>
        </p:txBody>
      </p:sp>
      <p:sp>
        <p:nvSpPr>
          <p:cNvPr id="9" name="Rectangle 48"/>
          <p:cNvSpPr>
            <a:spLocks noChangeArrowheads="1"/>
          </p:cNvSpPr>
          <p:nvPr userDrawn="1"/>
        </p:nvSpPr>
        <p:spPr bwMode="auto">
          <a:xfrm>
            <a:off x="4549776" y="5270500"/>
            <a:ext cx="354013" cy="160020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eaLnBrk="0" fontAlgn="base" hangingPunct="0">
              <a:spcBef>
                <a:spcPct val="0"/>
              </a:spcBef>
              <a:spcAft>
                <a:spcPct val="0"/>
              </a:spcAft>
              <a:defRPr/>
            </a:pPr>
            <a:endParaRPr lang="en-US" sz="1800">
              <a:solidFill>
                <a:srgbClr val="003698"/>
              </a:solidFill>
            </a:endParaRPr>
          </a:p>
        </p:txBody>
      </p:sp>
      <p:sp>
        <p:nvSpPr>
          <p:cNvPr id="10" name="Rectangle 47"/>
          <p:cNvSpPr>
            <a:spLocks noChangeArrowheads="1"/>
          </p:cNvSpPr>
          <p:nvPr userDrawn="1"/>
        </p:nvSpPr>
        <p:spPr bwMode="auto">
          <a:xfrm>
            <a:off x="2463800" y="5270500"/>
            <a:ext cx="685800" cy="160020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a:solidFill>
                <a:srgbClr val="003698"/>
              </a:solidFill>
            </a:endParaRPr>
          </a:p>
        </p:txBody>
      </p:sp>
      <p:sp>
        <p:nvSpPr>
          <p:cNvPr id="11" name="Rectangle 33"/>
          <p:cNvSpPr>
            <a:spLocks noChangeArrowheads="1"/>
          </p:cNvSpPr>
          <p:nvPr userDrawn="1"/>
        </p:nvSpPr>
        <p:spPr bwMode="auto">
          <a:xfrm>
            <a:off x="0" y="5270500"/>
            <a:ext cx="228600" cy="160020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a:solidFill>
                <a:srgbClr val="003698"/>
              </a:solidFill>
            </a:endParaRPr>
          </a:p>
        </p:txBody>
      </p:sp>
      <p:sp>
        <p:nvSpPr>
          <p:cNvPr id="13" name="Rectangle 62"/>
          <p:cNvSpPr>
            <a:spLocks noChangeArrowheads="1"/>
          </p:cNvSpPr>
          <p:nvPr userDrawn="1"/>
        </p:nvSpPr>
        <p:spPr bwMode="auto">
          <a:xfrm>
            <a:off x="0" y="4210050"/>
            <a:ext cx="9144000" cy="1143000"/>
          </a:xfrm>
          <a:prstGeom prst="rect">
            <a:avLst/>
          </a:prstGeom>
          <a:solidFill>
            <a:schemeClr val="accent1"/>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a:solidFill>
                <a:srgbClr val="003698"/>
              </a:solidFill>
            </a:endParaRPr>
          </a:p>
        </p:txBody>
      </p:sp>
      <p:pic>
        <p:nvPicPr>
          <p:cNvPr id="17" name="Picture 16" descr="dcri_white_notag.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1001" y="381000"/>
            <a:ext cx="4038600" cy="336550"/>
          </a:xfrm>
          <a:prstGeom prst="rect">
            <a:avLst/>
          </a:prstGeom>
        </p:spPr>
      </p:pic>
      <p:sp>
        <p:nvSpPr>
          <p:cNvPr id="16" name="Title 17"/>
          <p:cNvSpPr>
            <a:spLocks noGrp="1"/>
          </p:cNvSpPr>
          <p:nvPr>
            <p:ph type="ctrTitle"/>
          </p:nvPr>
        </p:nvSpPr>
        <p:spPr>
          <a:xfrm>
            <a:off x="2463800" y="2057402"/>
            <a:ext cx="6400800" cy="1470025"/>
          </a:xfrm>
          <a:noFill/>
          <a:ln>
            <a:noFill/>
          </a:ln>
        </p:spPr>
        <p:txBody>
          <a:bodyPr lIns="0" tIns="0" rIns="0" bIns="0" anchor="b"/>
          <a:lstStyle>
            <a:lvl1pPr>
              <a:defRPr lang="en-US" sz="1800" b="1" kern="1200">
                <a:solidFill>
                  <a:schemeClr val="accent1"/>
                </a:solidFill>
                <a:latin typeface="Arial" charset="0"/>
                <a:ea typeface="ヒラギノ角ゴ Pro W3" charset="0"/>
                <a:cs typeface="ヒラギノ角ゴ Pro W3" charset="0"/>
              </a:defRPr>
            </a:lvl1pPr>
          </a:lstStyle>
          <a:p>
            <a:pPr lvl="0">
              <a:spcBef>
                <a:spcPct val="50000"/>
              </a:spcBef>
            </a:pPr>
            <a:endParaRPr lang="en-US"/>
          </a:p>
        </p:txBody>
      </p:sp>
      <p:sp>
        <p:nvSpPr>
          <p:cNvPr id="18" name="Text Placeholder 19"/>
          <p:cNvSpPr>
            <a:spLocks noGrp="1"/>
          </p:cNvSpPr>
          <p:nvPr>
            <p:ph type="body" sz="quarter" idx="10"/>
          </p:nvPr>
        </p:nvSpPr>
        <p:spPr>
          <a:xfrm>
            <a:off x="2463800" y="3581400"/>
            <a:ext cx="6400800" cy="533400"/>
          </a:xfrm>
          <a:noFill/>
          <a:ln>
            <a:noFill/>
          </a:ln>
        </p:spPr>
        <p:txBody>
          <a:bodyPr lIns="0" tIns="0" rIns="0" bIns="0" anchor="t" anchorCtr="0"/>
          <a:lstStyle>
            <a:lvl1pPr marL="0" indent="0">
              <a:buNone/>
              <a:defRPr lang="en-US" sz="1500" b="0" kern="1200">
                <a:solidFill>
                  <a:schemeClr val="accent1"/>
                </a:solidFill>
                <a:latin typeface="Arial" charset="0"/>
                <a:ea typeface="ヒラギノ角ゴ Pro W3" charset="0"/>
                <a:cs typeface="ヒラギノ角ゴ Pro W3" charset="0"/>
              </a:defRPr>
            </a:lvl1pPr>
            <a:lvl2pPr>
              <a:defRPr lang="en-US" kern="1200">
                <a:solidFill>
                  <a:schemeClr val="tx1"/>
                </a:solidFill>
                <a:latin typeface="Arial" charset="0"/>
                <a:ea typeface="ヒラギノ角ゴ Pro W3" charset="0"/>
                <a:cs typeface="ヒラギノ角ゴ Pro W3" charset="0"/>
              </a:defRPr>
            </a:lvl2pPr>
            <a:lvl3pPr>
              <a:defRPr lang="en-US" sz="1800" kern="1200">
                <a:solidFill>
                  <a:schemeClr val="tx1"/>
                </a:solidFill>
                <a:latin typeface="Arial" charset="0"/>
                <a:ea typeface="ヒラギノ角ゴ Pro W3" charset="0"/>
                <a:cs typeface="ヒラギノ角ゴ Pro W3" charset="0"/>
              </a:defRPr>
            </a:lvl3pPr>
            <a:lvl4pPr>
              <a:defRPr lang="en-US" sz="1800" kern="1200">
                <a:solidFill>
                  <a:schemeClr val="tx1"/>
                </a:solidFill>
                <a:latin typeface="Arial" charset="0"/>
                <a:ea typeface="ヒラギノ角ゴ Pro W3" charset="0"/>
                <a:cs typeface="ヒラギノ角ゴ Pro W3" charset="0"/>
              </a:defRPr>
            </a:lvl4pPr>
            <a:lvl5pPr>
              <a:defRPr lang="en-US" sz="1800" kern="1200">
                <a:latin typeface="Arial" charset="0"/>
                <a:ea typeface="ヒラギノ角ゴ Pro W3" charset="0"/>
                <a:cs typeface="ヒラギノ角ゴ Pro W3" charset="0"/>
              </a:defRPr>
            </a:lvl5pPr>
          </a:lstStyle>
          <a:p>
            <a:pPr lvl="0">
              <a:spcBef>
                <a:spcPct val="50000"/>
              </a:spcBef>
            </a:pPr>
            <a:endParaRPr lang="en-US"/>
          </a:p>
        </p:txBody>
      </p:sp>
      <p:sp>
        <p:nvSpPr>
          <p:cNvPr id="19" name="Text Placeholder 21"/>
          <p:cNvSpPr>
            <a:spLocks noGrp="1"/>
          </p:cNvSpPr>
          <p:nvPr>
            <p:ph type="body" sz="quarter" idx="11" hasCustomPrompt="1"/>
          </p:nvPr>
        </p:nvSpPr>
        <p:spPr>
          <a:xfrm>
            <a:off x="2463800" y="4267200"/>
            <a:ext cx="6400800" cy="419100"/>
          </a:xfrm>
        </p:spPr>
        <p:txBody>
          <a:bodyPr lIns="0" tIns="0" rIns="0" bIns="0" anchor="b" anchorCtr="0"/>
          <a:lstStyle>
            <a:lvl1pPr marL="0" indent="0">
              <a:buNone/>
              <a:defRPr sz="1050" b="1">
                <a:solidFill>
                  <a:srgbClr val="000000"/>
                </a:solidFill>
              </a:defRPr>
            </a:lvl1pPr>
            <a:lvl2pPr marL="342900" indent="0">
              <a:buNone/>
              <a:defRPr sz="1050"/>
            </a:lvl2pPr>
            <a:lvl3pPr marL="642938" indent="0">
              <a:buNone/>
              <a:defRPr sz="1050"/>
            </a:lvl3pPr>
            <a:lvl4pPr marL="900113" indent="0">
              <a:buNone/>
              <a:defRPr sz="1050"/>
            </a:lvl4pPr>
            <a:lvl5pPr marL="1157288" indent="0">
              <a:buNone/>
              <a:defRPr sz="1050"/>
            </a:lvl5pPr>
          </a:lstStyle>
          <a:p>
            <a:pPr lvl="0"/>
            <a:r>
              <a:rPr lang="en-US"/>
              <a:t>Name(s)</a:t>
            </a:r>
          </a:p>
        </p:txBody>
      </p:sp>
      <p:sp>
        <p:nvSpPr>
          <p:cNvPr id="20" name="Text Placeholder 23"/>
          <p:cNvSpPr>
            <a:spLocks noGrp="1"/>
          </p:cNvSpPr>
          <p:nvPr>
            <p:ph type="body" sz="quarter" idx="12" hasCustomPrompt="1"/>
          </p:nvPr>
        </p:nvSpPr>
        <p:spPr>
          <a:xfrm>
            <a:off x="2463800" y="4699000"/>
            <a:ext cx="6400800" cy="533400"/>
          </a:xfrm>
          <a:noFill/>
          <a:ln>
            <a:noFill/>
          </a:ln>
        </p:spPr>
        <p:txBody>
          <a:bodyPr vert="horz" wrap="square" lIns="0" tIns="0" rIns="0" bIns="0" numCol="1" anchor="t" anchorCtr="0" compatLnSpc="1">
            <a:prstTxWarp prst="textNoShape">
              <a:avLst/>
            </a:prstTxWarp>
          </a:bodyPr>
          <a:lstStyle>
            <a:lvl1pPr marL="171450" indent="-171450">
              <a:spcBef>
                <a:spcPts val="0"/>
              </a:spcBef>
              <a:buNone/>
              <a:defRPr lang="en-US" sz="900" b="0">
                <a:solidFill>
                  <a:srgbClr val="000000"/>
                </a:solidFill>
              </a:defRPr>
            </a:lvl1pPr>
            <a:lvl2pPr>
              <a:defRPr lang="en-US" sz="1050"/>
            </a:lvl2pPr>
            <a:lvl3pPr>
              <a:defRPr lang="en-US" sz="1050"/>
            </a:lvl3pPr>
            <a:lvl4pPr>
              <a:defRPr lang="en-US" sz="1050"/>
            </a:lvl4pPr>
            <a:lvl5pPr>
              <a:defRPr lang="en-US" sz="1050"/>
            </a:lvl5pPr>
          </a:lstStyle>
          <a:p>
            <a:pPr marL="0" lvl="0" indent="0"/>
            <a:r>
              <a:rPr lang="en-US"/>
              <a:t>Your Title</a:t>
            </a:r>
          </a:p>
          <a:p>
            <a:pPr marL="0" lvl="0" indent="0"/>
            <a:r>
              <a:rPr lang="en-US"/>
              <a:t>Date</a:t>
            </a:r>
          </a:p>
        </p:txBody>
      </p:sp>
    </p:spTree>
    <p:extLst>
      <p:ext uri="{BB962C8B-B14F-4D97-AF65-F5344CB8AC3E}">
        <p14:creationId xmlns:p14="http://schemas.microsoft.com/office/powerpoint/2010/main" val="351406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userDrawn="1">
            <p:ph type="sldNum" sz="quarter" idx="10"/>
          </p:nvPr>
        </p:nvSpPr>
        <p:spPr>
          <a:xfrm>
            <a:off x="7239000" y="6629400"/>
            <a:ext cx="1905000" cy="215900"/>
          </a:xfrm>
          <a:prstGeom prst="rect">
            <a:avLst/>
          </a:prstGeom>
          <a:ln/>
        </p:spPr>
        <p:txBody>
          <a:bodyPr/>
          <a:lstStyle>
            <a:lvl1pPr>
              <a:defRPr/>
            </a:lvl1pPr>
          </a:lstStyle>
          <a:p>
            <a:pPr eaLnBrk="0" fontAlgn="base" hangingPunct="0">
              <a:spcBef>
                <a:spcPct val="0"/>
              </a:spcBef>
              <a:spcAft>
                <a:spcPct val="0"/>
              </a:spcAft>
              <a:defRPr/>
            </a:pPr>
            <a:endParaRPr lang="en-US" sz="1050" dirty="0">
              <a:solidFill>
                <a:srgbClr val="003698"/>
              </a:solidFill>
            </a:endParaRPr>
          </a:p>
        </p:txBody>
      </p:sp>
      <p:sp>
        <p:nvSpPr>
          <p:cNvPr id="5" name="TextBox 4"/>
          <p:cNvSpPr txBox="1"/>
          <p:nvPr userDrawn="1"/>
        </p:nvSpPr>
        <p:spPr>
          <a:xfrm>
            <a:off x="6477000" y="6673335"/>
            <a:ext cx="2362200" cy="161583"/>
          </a:xfrm>
          <a:prstGeom prst="rect">
            <a:avLst/>
          </a:prstGeom>
          <a:solidFill>
            <a:schemeClr val="tx1"/>
          </a:solidFill>
        </p:spPr>
        <p:txBody>
          <a:bodyPr wrap="square" rtlCol="0">
            <a:spAutoFit/>
          </a:bodyPr>
          <a:lstStyle/>
          <a:p>
            <a:pPr eaLnBrk="0" fontAlgn="base" hangingPunct="0">
              <a:spcBef>
                <a:spcPct val="0"/>
              </a:spcBef>
              <a:spcAft>
                <a:spcPct val="0"/>
              </a:spcAft>
            </a:pPr>
            <a:endParaRPr lang="en-US" sz="450" dirty="0">
              <a:solidFill>
                <a:srgbClr val="003698"/>
              </a:solidFill>
            </a:endParaRPr>
          </a:p>
        </p:txBody>
      </p:sp>
    </p:spTree>
    <p:extLst>
      <p:ext uri="{BB962C8B-B14F-4D97-AF65-F5344CB8AC3E}">
        <p14:creationId xmlns:p14="http://schemas.microsoft.com/office/powerpoint/2010/main" val="160983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65081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userDrawn="1">
            <p:ph type="sldNum" sz="quarter" idx="10"/>
          </p:nvPr>
        </p:nvSpPr>
        <p:spPr>
          <a:xfrm>
            <a:off x="7239000" y="6642100"/>
            <a:ext cx="1905000" cy="215900"/>
          </a:xfrm>
          <a:prstGeom prst="rect">
            <a:avLst/>
          </a:prstGeom>
          <a:ln/>
        </p:spPr>
        <p:txBody>
          <a:bodyPr/>
          <a:lstStyle>
            <a:lvl1pPr>
              <a:defRPr/>
            </a:lvl1pPr>
          </a:lstStyle>
          <a:p>
            <a:pPr eaLnBrk="0" fontAlgn="base" hangingPunct="0">
              <a:spcBef>
                <a:spcPct val="0"/>
              </a:spcBef>
              <a:spcAft>
                <a:spcPct val="0"/>
              </a:spcAft>
              <a:defRPr/>
            </a:pPr>
            <a:fld id="{9249E721-24B1-AA43-8734-ADA067495A41}" type="slidenum">
              <a:rPr lang="en-US" sz="1800">
                <a:solidFill>
                  <a:srgbClr val="003698"/>
                </a:solidFill>
              </a:rPr>
              <a:pPr eaLnBrk="0" fontAlgn="base" hangingPunct="0">
                <a:spcBef>
                  <a:spcPct val="0"/>
                </a:spcBef>
                <a:spcAft>
                  <a:spcPct val="0"/>
                </a:spcAft>
                <a:defRPr/>
              </a:pPr>
              <a:t>‹#›</a:t>
            </a:fld>
            <a:endParaRPr lang="en-US" sz="1050">
              <a:solidFill>
                <a:srgbClr val="003698"/>
              </a:solidFill>
            </a:endParaRPr>
          </a:p>
        </p:txBody>
      </p:sp>
    </p:spTree>
    <p:extLst>
      <p:ext uri="{BB962C8B-B14F-4D97-AF65-F5344CB8AC3E}">
        <p14:creationId xmlns:p14="http://schemas.microsoft.com/office/powerpoint/2010/main" val="778059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userDrawn="1">
            <p:ph type="sldNum" sz="quarter" idx="10"/>
          </p:nvPr>
        </p:nvSpPr>
        <p:spPr>
          <a:xfrm>
            <a:off x="7239000" y="6642100"/>
            <a:ext cx="1905000" cy="215900"/>
          </a:xfrm>
          <a:prstGeom prst="rect">
            <a:avLst/>
          </a:prstGeom>
          <a:ln/>
        </p:spPr>
        <p:txBody>
          <a:bodyPr/>
          <a:lstStyle>
            <a:lvl1pPr>
              <a:defRPr/>
            </a:lvl1pPr>
          </a:lstStyle>
          <a:p>
            <a:pPr eaLnBrk="0" fontAlgn="base" hangingPunct="0">
              <a:spcBef>
                <a:spcPct val="0"/>
              </a:spcBef>
              <a:spcAft>
                <a:spcPct val="0"/>
              </a:spcAft>
              <a:defRPr/>
            </a:pPr>
            <a:fld id="{7FBE8890-38BB-4B4D-AF1B-D9C198BF88FB}" type="slidenum">
              <a:rPr lang="en-US" sz="1800">
                <a:solidFill>
                  <a:srgbClr val="003698"/>
                </a:solidFill>
              </a:rPr>
              <a:pPr eaLnBrk="0" fontAlgn="base" hangingPunct="0">
                <a:spcBef>
                  <a:spcPct val="0"/>
                </a:spcBef>
                <a:spcAft>
                  <a:spcPct val="0"/>
                </a:spcAft>
                <a:defRPr/>
              </a:pPr>
              <a:t>‹#›</a:t>
            </a:fld>
            <a:endParaRPr lang="en-US" sz="1050">
              <a:solidFill>
                <a:srgbClr val="003698"/>
              </a:solidFill>
            </a:endParaRPr>
          </a:p>
        </p:txBody>
      </p:sp>
    </p:spTree>
    <p:extLst>
      <p:ext uri="{BB962C8B-B14F-4D97-AF65-F5344CB8AC3E}">
        <p14:creationId xmlns:p14="http://schemas.microsoft.com/office/powerpoint/2010/main" val="346315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E71763F-13BC-3843-ABF3-86BCE72A1004}" type="slidenum">
              <a:rPr lang="en-US"/>
              <a:pPr>
                <a:defRPr/>
              </a:pPr>
              <a:t>‹#›</a:t>
            </a:fld>
            <a:endParaRPr lang="en-US" sz="1400" dirty="0"/>
          </a:p>
        </p:txBody>
      </p:sp>
    </p:spTree>
    <p:extLst>
      <p:ext uri="{BB962C8B-B14F-4D97-AF65-F5344CB8AC3E}">
        <p14:creationId xmlns:p14="http://schemas.microsoft.com/office/powerpoint/2010/main" val="1780204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userDrawn="1">
            <p:ph type="sldNum" sz="quarter" idx="10"/>
          </p:nvPr>
        </p:nvSpPr>
        <p:spPr>
          <a:xfrm>
            <a:off x="7239000" y="6642100"/>
            <a:ext cx="1905000" cy="215900"/>
          </a:xfrm>
          <a:prstGeom prst="rect">
            <a:avLst/>
          </a:prstGeom>
          <a:ln/>
        </p:spPr>
        <p:txBody>
          <a:bodyPr/>
          <a:lstStyle>
            <a:lvl1pPr>
              <a:defRPr/>
            </a:lvl1pPr>
          </a:lstStyle>
          <a:p>
            <a:pPr eaLnBrk="0" fontAlgn="base" hangingPunct="0">
              <a:spcBef>
                <a:spcPct val="0"/>
              </a:spcBef>
              <a:spcAft>
                <a:spcPct val="0"/>
              </a:spcAft>
              <a:defRPr/>
            </a:pPr>
            <a:fld id="{0F3EEB3F-999F-1841-A896-10EC2147F01D}" type="slidenum">
              <a:rPr lang="en-US" sz="1800">
                <a:solidFill>
                  <a:srgbClr val="003698"/>
                </a:solidFill>
              </a:rPr>
              <a:pPr eaLnBrk="0" fontAlgn="base" hangingPunct="0">
                <a:spcBef>
                  <a:spcPct val="0"/>
                </a:spcBef>
                <a:spcAft>
                  <a:spcPct val="0"/>
                </a:spcAft>
                <a:defRPr/>
              </a:pPr>
              <a:t>‹#›</a:t>
            </a:fld>
            <a:endParaRPr lang="en-US" sz="1050">
              <a:solidFill>
                <a:srgbClr val="003698"/>
              </a:solidFill>
            </a:endParaRPr>
          </a:p>
        </p:txBody>
      </p:sp>
      <p:sp>
        <p:nvSpPr>
          <p:cNvPr id="4" name="TextBox 3"/>
          <p:cNvSpPr txBox="1"/>
          <p:nvPr userDrawn="1"/>
        </p:nvSpPr>
        <p:spPr>
          <a:xfrm>
            <a:off x="6400800" y="6673335"/>
            <a:ext cx="2438400" cy="161583"/>
          </a:xfrm>
          <a:prstGeom prst="rect">
            <a:avLst/>
          </a:prstGeom>
          <a:solidFill>
            <a:schemeClr val="tx1"/>
          </a:solidFill>
        </p:spPr>
        <p:txBody>
          <a:bodyPr wrap="square" rtlCol="0">
            <a:spAutoFit/>
          </a:bodyPr>
          <a:lstStyle/>
          <a:p>
            <a:pPr eaLnBrk="0" fontAlgn="base" hangingPunct="0">
              <a:spcBef>
                <a:spcPct val="0"/>
              </a:spcBef>
              <a:spcAft>
                <a:spcPct val="0"/>
              </a:spcAft>
            </a:pPr>
            <a:endParaRPr lang="en-US" sz="450" dirty="0">
              <a:solidFill>
                <a:srgbClr val="003698"/>
              </a:solidFill>
            </a:endParaRPr>
          </a:p>
        </p:txBody>
      </p:sp>
    </p:spTree>
    <p:extLst>
      <p:ext uri="{BB962C8B-B14F-4D97-AF65-F5344CB8AC3E}">
        <p14:creationId xmlns:p14="http://schemas.microsoft.com/office/powerpoint/2010/main" val="2176434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userDrawn="1">
            <p:ph type="sldNum" sz="quarter" idx="10"/>
          </p:nvPr>
        </p:nvSpPr>
        <p:spPr>
          <a:xfrm>
            <a:off x="7239000" y="6642100"/>
            <a:ext cx="1905000" cy="215900"/>
          </a:xfrm>
          <a:prstGeom prst="rect">
            <a:avLst/>
          </a:prstGeom>
          <a:ln/>
        </p:spPr>
        <p:txBody>
          <a:bodyPr/>
          <a:lstStyle>
            <a:lvl1pPr>
              <a:defRPr/>
            </a:lvl1pPr>
          </a:lstStyle>
          <a:p>
            <a:pPr eaLnBrk="0" fontAlgn="base" hangingPunct="0">
              <a:spcBef>
                <a:spcPct val="0"/>
              </a:spcBef>
              <a:spcAft>
                <a:spcPct val="0"/>
              </a:spcAft>
              <a:defRPr/>
            </a:pPr>
            <a:endParaRPr lang="en-US" sz="1050" dirty="0">
              <a:solidFill>
                <a:srgbClr val="003698"/>
              </a:solidFill>
            </a:endParaRPr>
          </a:p>
        </p:txBody>
      </p:sp>
      <p:sp>
        <p:nvSpPr>
          <p:cNvPr id="3" name="TextBox 2"/>
          <p:cNvSpPr txBox="1"/>
          <p:nvPr userDrawn="1"/>
        </p:nvSpPr>
        <p:spPr>
          <a:xfrm>
            <a:off x="5867400" y="6673335"/>
            <a:ext cx="2819400" cy="161583"/>
          </a:xfrm>
          <a:prstGeom prst="rect">
            <a:avLst/>
          </a:prstGeom>
          <a:solidFill>
            <a:schemeClr val="tx1"/>
          </a:solidFill>
        </p:spPr>
        <p:txBody>
          <a:bodyPr wrap="square" rtlCol="0">
            <a:spAutoFit/>
          </a:bodyPr>
          <a:lstStyle/>
          <a:p>
            <a:pPr eaLnBrk="0" fontAlgn="base" hangingPunct="0">
              <a:spcBef>
                <a:spcPct val="0"/>
              </a:spcBef>
              <a:spcAft>
                <a:spcPct val="0"/>
              </a:spcAft>
            </a:pPr>
            <a:endParaRPr lang="en-US" sz="450" dirty="0">
              <a:solidFill>
                <a:srgbClr val="003698"/>
              </a:solidFill>
            </a:endParaRPr>
          </a:p>
        </p:txBody>
      </p:sp>
    </p:spTree>
    <p:extLst>
      <p:ext uri="{BB962C8B-B14F-4D97-AF65-F5344CB8AC3E}">
        <p14:creationId xmlns:p14="http://schemas.microsoft.com/office/powerpoint/2010/main" val="637527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userDrawn="1">
            <p:ph type="sldNum" sz="quarter" idx="10"/>
          </p:nvPr>
        </p:nvSpPr>
        <p:spPr>
          <a:xfrm>
            <a:off x="7239000" y="6642100"/>
            <a:ext cx="1905000" cy="215900"/>
          </a:xfrm>
          <a:prstGeom prst="rect">
            <a:avLst/>
          </a:prstGeom>
          <a:ln/>
        </p:spPr>
        <p:txBody>
          <a:bodyPr/>
          <a:lstStyle>
            <a:lvl1pPr>
              <a:defRPr/>
            </a:lvl1pPr>
          </a:lstStyle>
          <a:p>
            <a:pPr eaLnBrk="0" fontAlgn="base" hangingPunct="0">
              <a:spcBef>
                <a:spcPct val="0"/>
              </a:spcBef>
              <a:spcAft>
                <a:spcPct val="0"/>
              </a:spcAft>
              <a:defRPr/>
            </a:pPr>
            <a:fld id="{CA8C94D2-9209-BC4C-BD8B-8ACF798F68AB}" type="slidenum">
              <a:rPr lang="en-US" sz="1800">
                <a:solidFill>
                  <a:srgbClr val="003698"/>
                </a:solidFill>
              </a:rPr>
              <a:pPr eaLnBrk="0" fontAlgn="base" hangingPunct="0">
                <a:spcBef>
                  <a:spcPct val="0"/>
                </a:spcBef>
                <a:spcAft>
                  <a:spcPct val="0"/>
                </a:spcAft>
                <a:defRPr/>
              </a:pPr>
              <a:t>‹#›</a:t>
            </a:fld>
            <a:endParaRPr lang="en-US" sz="1050">
              <a:solidFill>
                <a:srgbClr val="003698"/>
              </a:solidFill>
            </a:endParaRPr>
          </a:p>
        </p:txBody>
      </p:sp>
    </p:spTree>
    <p:extLst>
      <p:ext uri="{BB962C8B-B14F-4D97-AF65-F5344CB8AC3E}">
        <p14:creationId xmlns:p14="http://schemas.microsoft.com/office/powerpoint/2010/main" val="1847962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userDrawn="1">
            <p:ph type="sldNum" sz="quarter" idx="10"/>
          </p:nvPr>
        </p:nvSpPr>
        <p:spPr>
          <a:xfrm>
            <a:off x="7239000" y="6642100"/>
            <a:ext cx="1905000" cy="215900"/>
          </a:xfrm>
          <a:prstGeom prst="rect">
            <a:avLst/>
          </a:prstGeom>
          <a:ln/>
        </p:spPr>
        <p:txBody>
          <a:bodyPr/>
          <a:lstStyle>
            <a:lvl1pPr>
              <a:defRPr/>
            </a:lvl1pPr>
          </a:lstStyle>
          <a:p>
            <a:pPr eaLnBrk="0" fontAlgn="base" hangingPunct="0">
              <a:spcBef>
                <a:spcPct val="0"/>
              </a:spcBef>
              <a:spcAft>
                <a:spcPct val="0"/>
              </a:spcAft>
              <a:defRPr/>
            </a:pPr>
            <a:fld id="{62951662-8B18-2B43-A4D0-2763AFED9B85}" type="slidenum">
              <a:rPr lang="en-US" sz="1800">
                <a:solidFill>
                  <a:srgbClr val="003698"/>
                </a:solidFill>
              </a:rPr>
              <a:pPr eaLnBrk="0" fontAlgn="base" hangingPunct="0">
                <a:spcBef>
                  <a:spcPct val="0"/>
                </a:spcBef>
                <a:spcAft>
                  <a:spcPct val="0"/>
                </a:spcAft>
                <a:defRPr/>
              </a:pPr>
              <a:t>‹#›</a:t>
            </a:fld>
            <a:endParaRPr lang="en-US" sz="1050">
              <a:solidFill>
                <a:srgbClr val="003698"/>
              </a:solidFill>
            </a:endParaRPr>
          </a:p>
        </p:txBody>
      </p:sp>
    </p:spTree>
    <p:extLst>
      <p:ext uri="{BB962C8B-B14F-4D97-AF65-F5344CB8AC3E}">
        <p14:creationId xmlns:p14="http://schemas.microsoft.com/office/powerpoint/2010/main" val="4001308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userDrawn="1">
            <p:ph type="sldNum" sz="quarter" idx="10"/>
          </p:nvPr>
        </p:nvSpPr>
        <p:spPr>
          <a:xfrm>
            <a:off x="7239000" y="6642100"/>
            <a:ext cx="1905000" cy="215900"/>
          </a:xfrm>
          <a:prstGeom prst="rect">
            <a:avLst/>
          </a:prstGeom>
          <a:ln/>
        </p:spPr>
        <p:txBody>
          <a:bodyPr/>
          <a:lstStyle>
            <a:lvl1pPr>
              <a:defRPr/>
            </a:lvl1pPr>
          </a:lstStyle>
          <a:p>
            <a:pPr eaLnBrk="0" fontAlgn="base" hangingPunct="0">
              <a:spcBef>
                <a:spcPct val="0"/>
              </a:spcBef>
              <a:spcAft>
                <a:spcPct val="0"/>
              </a:spcAft>
              <a:defRPr/>
            </a:pPr>
            <a:fld id="{BAD1E733-A677-5440-84C8-07E1E0BDD2A7}" type="slidenum">
              <a:rPr lang="en-US" sz="1800">
                <a:solidFill>
                  <a:srgbClr val="003698"/>
                </a:solidFill>
              </a:rPr>
              <a:pPr eaLnBrk="0" fontAlgn="base" hangingPunct="0">
                <a:spcBef>
                  <a:spcPct val="0"/>
                </a:spcBef>
                <a:spcAft>
                  <a:spcPct val="0"/>
                </a:spcAft>
                <a:defRPr/>
              </a:pPr>
              <a:t>‹#›</a:t>
            </a:fld>
            <a:endParaRPr lang="en-US" sz="1050">
              <a:solidFill>
                <a:srgbClr val="003698"/>
              </a:solidFill>
            </a:endParaRPr>
          </a:p>
        </p:txBody>
      </p:sp>
    </p:spTree>
    <p:extLst>
      <p:ext uri="{BB962C8B-B14F-4D97-AF65-F5344CB8AC3E}">
        <p14:creationId xmlns:p14="http://schemas.microsoft.com/office/powerpoint/2010/main" val="4062682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userDrawn="1">
            <p:ph type="sldNum" sz="quarter" idx="10"/>
          </p:nvPr>
        </p:nvSpPr>
        <p:spPr>
          <a:xfrm>
            <a:off x="7239000" y="6642100"/>
            <a:ext cx="1905000" cy="215900"/>
          </a:xfrm>
          <a:prstGeom prst="rect">
            <a:avLst/>
          </a:prstGeom>
          <a:ln/>
        </p:spPr>
        <p:txBody>
          <a:bodyPr/>
          <a:lstStyle>
            <a:lvl1pPr>
              <a:defRPr/>
            </a:lvl1pPr>
          </a:lstStyle>
          <a:p>
            <a:pPr eaLnBrk="0" fontAlgn="base" hangingPunct="0">
              <a:spcBef>
                <a:spcPct val="0"/>
              </a:spcBef>
              <a:spcAft>
                <a:spcPct val="0"/>
              </a:spcAft>
              <a:defRPr/>
            </a:pPr>
            <a:fld id="{36A40DCE-04C0-EE44-BB90-CD1DE46A35AA}" type="slidenum">
              <a:rPr lang="en-US" sz="1800">
                <a:solidFill>
                  <a:srgbClr val="003698"/>
                </a:solidFill>
              </a:rPr>
              <a:pPr eaLnBrk="0" fontAlgn="base" hangingPunct="0">
                <a:spcBef>
                  <a:spcPct val="0"/>
                </a:spcBef>
                <a:spcAft>
                  <a:spcPct val="0"/>
                </a:spcAft>
                <a:defRPr/>
              </a:pPr>
              <a:t>‹#›</a:t>
            </a:fld>
            <a:endParaRPr lang="en-US" sz="1050">
              <a:solidFill>
                <a:srgbClr val="003698"/>
              </a:solidFill>
            </a:endParaRPr>
          </a:p>
        </p:txBody>
      </p:sp>
    </p:spTree>
    <p:extLst>
      <p:ext uri="{BB962C8B-B14F-4D97-AF65-F5344CB8AC3E}">
        <p14:creationId xmlns:p14="http://schemas.microsoft.com/office/powerpoint/2010/main" val="3728411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_Horizont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lvl1pPr>
              <a:defRPr sz="2700" b="1">
                <a:solidFill>
                  <a:srgbClr val="106379"/>
                </a:solidFill>
                <a:latin typeface="Trebuchet MS"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3200400" y="6324617"/>
            <a:ext cx="2133600" cy="365125"/>
          </a:xfrm>
          <a:prstGeom prst="rect">
            <a:avLst/>
          </a:prstGeom>
        </p:spPr>
        <p:txBody>
          <a:bodyPr/>
          <a:lstStyle>
            <a:lvl1pPr algn="ctr">
              <a:defRPr>
                <a:solidFill>
                  <a:schemeClr val="bg1"/>
                </a:solidFill>
                <a:latin typeface="Trebuchet MS" pitchFamily="34" charset="0"/>
              </a:defRPr>
            </a:lvl1pPr>
          </a:lstStyle>
          <a:p>
            <a:pPr eaLnBrk="0" fontAlgn="base" hangingPunct="0">
              <a:spcBef>
                <a:spcPct val="0"/>
              </a:spcBef>
              <a:spcAft>
                <a:spcPct val="0"/>
              </a:spcAft>
            </a:pPr>
            <a:fld id="{4C1A5566-1473-4D00-B97C-F753F50033F8}" type="slidenum">
              <a:rPr lang="en-US" sz="1800" smtClean="0">
                <a:solidFill>
                  <a:prstClr val="white"/>
                </a:solidFill>
              </a:rPr>
              <a:pPr eaLnBrk="0" fontAlgn="base" hangingPunct="0">
                <a:spcBef>
                  <a:spcPct val="0"/>
                </a:spcBef>
                <a:spcAft>
                  <a:spcPct val="0"/>
                </a:spcAft>
              </a:pPr>
              <a:t>‹#›</a:t>
            </a:fld>
            <a:endParaRPr lang="en-US" sz="1800">
              <a:solidFill>
                <a:prstClr val="white"/>
              </a:solidFill>
            </a:endParaRPr>
          </a:p>
        </p:txBody>
      </p:sp>
      <p:sp>
        <p:nvSpPr>
          <p:cNvPr id="9" name="Content Placeholder 8"/>
          <p:cNvSpPr>
            <a:spLocks noGrp="1"/>
          </p:cNvSpPr>
          <p:nvPr>
            <p:ph sz="quarter" idx="13"/>
          </p:nvPr>
        </p:nvSpPr>
        <p:spPr>
          <a:xfrm>
            <a:off x="457200" y="15240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p:cNvSpPr txBox="1"/>
          <p:nvPr userDrawn="1"/>
        </p:nvSpPr>
        <p:spPr>
          <a:xfrm>
            <a:off x="6400800" y="6673335"/>
            <a:ext cx="2438400" cy="161583"/>
          </a:xfrm>
          <a:prstGeom prst="rect">
            <a:avLst/>
          </a:prstGeom>
          <a:solidFill>
            <a:schemeClr val="tx1"/>
          </a:solidFill>
        </p:spPr>
        <p:txBody>
          <a:bodyPr wrap="square" rtlCol="0">
            <a:spAutoFit/>
          </a:bodyPr>
          <a:lstStyle/>
          <a:p>
            <a:pPr eaLnBrk="0" fontAlgn="base" hangingPunct="0">
              <a:spcBef>
                <a:spcPct val="0"/>
              </a:spcBef>
              <a:spcAft>
                <a:spcPct val="0"/>
              </a:spcAft>
            </a:pPr>
            <a:endParaRPr lang="en-US" sz="450" dirty="0">
              <a:solidFill>
                <a:srgbClr val="003698"/>
              </a:solidFill>
            </a:endParaRPr>
          </a:p>
        </p:txBody>
      </p:sp>
    </p:spTree>
    <p:extLst>
      <p:ext uri="{BB962C8B-B14F-4D97-AF65-F5344CB8AC3E}">
        <p14:creationId xmlns:p14="http://schemas.microsoft.com/office/powerpoint/2010/main" val="3056336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Content Placeholder 3"/>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712673"/>
            <a:ext cx="8416782" cy="530915"/>
          </a:xfrm>
        </p:spPr>
        <p:txBody>
          <a:bodyPr wrap="square" anchor="b">
            <a:spAutoFit/>
          </a:bodyPr>
          <a:lstStyle>
            <a:lvl1pPr>
              <a:defRPr spc="0" baseline="0"/>
            </a:lvl1pPr>
          </a:lstStyle>
          <a:p>
            <a:r>
              <a:rPr lang="en-US" dirty="0"/>
              <a:t>CLICK TO EDIT MASTER TITLE STYLE</a:t>
            </a:r>
          </a:p>
        </p:txBody>
      </p:sp>
      <p:sp>
        <p:nvSpPr>
          <p:cNvPr id="6" name="TextBox 5"/>
          <p:cNvSpPr txBox="1"/>
          <p:nvPr userDrawn="1"/>
        </p:nvSpPr>
        <p:spPr>
          <a:xfrm>
            <a:off x="6429006" y="6673335"/>
            <a:ext cx="2362200" cy="161583"/>
          </a:xfrm>
          <a:prstGeom prst="rect">
            <a:avLst/>
          </a:prstGeom>
          <a:solidFill>
            <a:schemeClr val="tx1"/>
          </a:solidFill>
        </p:spPr>
        <p:txBody>
          <a:bodyPr wrap="square" rtlCol="0">
            <a:spAutoFit/>
          </a:bodyPr>
          <a:lstStyle/>
          <a:p>
            <a:pPr eaLnBrk="0" fontAlgn="base" hangingPunct="0">
              <a:spcBef>
                <a:spcPct val="0"/>
              </a:spcBef>
              <a:spcAft>
                <a:spcPct val="0"/>
              </a:spcAft>
            </a:pPr>
            <a:endParaRPr lang="en-US" sz="450" dirty="0">
              <a:solidFill>
                <a:srgbClr val="003698"/>
              </a:solidFill>
            </a:endParaRPr>
          </a:p>
        </p:txBody>
      </p:sp>
    </p:spTree>
    <p:extLst>
      <p:ext uri="{BB962C8B-B14F-4D97-AF65-F5344CB8AC3E}">
        <p14:creationId xmlns:p14="http://schemas.microsoft.com/office/powerpoint/2010/main" val="42713409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188" y="105528"/>
            <a:ext cx="7858126" cy="539496"/>
          </a:xfrm>
        </p:spPr>
        <p:txBody>
          <a:bodyPr/>
          <a:lstStyle>
            <a:lvl1pPr>
              <a:defRPr sz="1500" i="1">
                <a:solidFill>
                  <a:schemeClr val="bg1"/>
                </a:solidFill>
              </a:defRPr>
            </a:lvl1pPr>
          </a:lstStyle>
          <a:p>
            <a:r>
              <a:rPr lang="en-US" dirty="0"/>
              <a:t>Click to edit Master title style</a:t>
            </a:r>
          </a:p>
        </p:txBody>
      </p:sp>
      <p:sp>
        <p:nvSpPr>
          <p:cNvPr id="5" name="Slide Number Placeholder 9"/>
          <p:cNvSpPr>
            <a:spLocks noGrp="1"/>
          </p:cNvSpPr>
          <p:nvPr>
            <p:ph type="sldNum" sz="quarter" idx="4"/>
          </p:nvPr>
        </p:nvSpPr>
        <p:spPr>
          <a:xfrm>
            <a:off x="8054975" y="6337302"/>
            <a:ext cx="757243" cy="365125"/>
          </a:xfrm>
          <a:prstGeom prst="rect">
            <a:avLst/>
          </a:prstGeom>
        </p:spPr>
        <p:txBody>
          <a:bodyPr vert="horz" lIns="91440" tIns="45720" rIns="91440" bIns="45720" rtlCol="0" anchor="ctr"/>
          <a:lstStyle>
            <a:lvl1pPr algn="r">
              <a:defRPr sz="750">
                <a:solidFill>
                  <a:schemeClr val="accent2"/>
                </a:solidFill>
                <a:latin typeface="Calibri" pitchFamily="34" charset="0"/>
              </a:defRPr>
            </a:lvl1pPr>
          </a:lstStyle>
          <a:p>
            <a:pPr eaLnBrk="0" fontAlgn="base" hangingPunct="0">
              <a:spcBef>
                <a:spcPct val="0"/>
              </a:spcBef>
              <a:spcAft>
                <a:spcPct val="0"/>
              </a:spcAft>
            </a:pPr>
            <a:fld id="{4F61E49A-B754-4595-A848-F4137009DDF4}" type="slidenum">
              <a:rPr lang="en-US" smtClean="0">
                <a:solidFill>
                  <a:srgbClr val="58595B"/>
                </a:solidFill>
              </a:rPr>
              <a:pPr eaLnBrk="0" fontAlgn="base" hangingPunct="0">
                <a:spcBef>
                  <a:spcPct val="0"/>
                </a:spcBef>
                <a:spcAft>
                  <a:spcPct val="0"/>
                </a:spcAft>
              </a:pPr>
              <a:t>‹#›</a:t>
            </a:fld>
            <a:endParaRPr lang="en-US">
              <a:solidFill>
                <a:srgbClr val="58595B"/>
              </a:solidFill>
            </a:endParaRPr>
          </a:p>
        </p:txBody>
      </p:sp>
    </p:spTree>
    <p:extLst>
      <p:ext uri="{BB962C8B-B14F-4D97-AF65-F5344CB8AC3E}">
        <p14:creationId xmlns:p14="http://schemas.microsoft.com/office/powerpoint/2010/main" val="128607383"/>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5" name="Picture 34" descr="PCORnet symbol-inverted_blue gradient circle-big.png"/>
          <p:cNvPicPr>
            <a:picLocks noChangeAspect="1"/>
          </p:cNvPicPr>
          <p:nvPr userDrawn="1"/>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l="2" t="1" r="56434" b="16003"/>
          <a:stretch/>
        </p:blipFill>
        <p:spPr>
          <a:xfrm>
            <a:off x="6026151" y="808483"/>
            <a:ext cx="3117850" cy="6011419"/>
          </a:xfrm>
          <a:prstGeom prst="rect">
            <a:avLst/>
          </a:prstGeom>
        </p:spPr>
      </p:pic>
      <p:sp>
        <p:nvSpPr>
          <p:cNvPr id="37" name="Rectangle 19"/>
          <p:cNvSpPr>
            <a:spLocks noChangeArrowheads="1"/>
          </p:cNvSpPr>
          <p:nvPr userDrawn="1"/>
        </p:nvSpPr>
        <p:spPr bwMode="auto">
          <a:xfrm>
            <a:off x="0" y="0"/>
            <a:ext cx="9144000" cy="228600"/>
          </a:xfrm>
          <a:prstGeom prst="rect">
            <a:avLst/>
          </a:prstGeom>
          <a:solidFill>
            <a:schemeClr val="accent2"/>
          </a:solidFill>
          <a:ln>
            <a:noFill/>
          </a:ln>
        </p:spPr>
        <p:txBody>
          <a:bodyPr wrap="none" anchor="ctr"/>
          <a:lstStyle/>
          <a:p>
            <a:pPr defTabSz="342900"/>
            <a:endParaRPr lang="en-US" sz="1350" dirty="0">
              <a:solidFill>
                <a:srgbClr val="001E61"/>
              </a:solidFill>
            </a:endParaRPr>
          </a:p>
        </p:txBody>
      </p:sp>
      <p:sp>
        <p:nvSpPr>
          <p:cNvPr id="38" name="Rectangle 37"/>
          <p:cNvSpPr/>
          <p:nvPr userDrawn="1"/>
        </p:nvSpPr>
        <p:spPr bwMode="auto">
          <a:xfrm>
            <a:off x="0" y="6781800"/>
            <a:ext cx="9144000" cy="762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endParaRPr lang="en-US" sz="1350" dirty="0">
              <a:solidFill>
                <a:srgbClr val="000000"/>
              </a:solidFill>
            </a:endParaRPr>
          </a:p>
        </p:txBody>
      </p:sp>
      <p:sp>
        <p:nvSpPr>
          <p:cNvPr id="2" name="Title 1"/>
          <p:cNvSpPr>
            <a:spLocks noGrp="1"/>
          </p:cNvSpPr>
          <p:nvPr>
            <p:ph type="ctrTitle"/>
          </p:nvPr>
        </p:nvSpPr>
        <p:spPr>
          <a:xfrm>
            <a:off x="406400" y="2274900"/>
            <a:ext cx="7505700" cy="415498"/>
          </a:xfrm>
        </p:spPr>
        <p:txBody>
          <a:bodyPr>
            <a:spAutoFit/>
          </a:bodyPr>
          <a:lstStyle>
            <a:lvl1pPr>
              <a:defRPr sz="2700" b="0"/>
            </a:lvl1pPr>
          </a:lstStyle>
          <a:p>
            <a:r>
              <a:rPr lang="en-US"/>
              <a:t>Click to edit Master title style</a:t>
            </a:r>
          </a:p>
        </p:txBody>
      </p:sp>
      <p:sp>
        <p:nvSpPr>
          <p:cNvPr id="3" name="Subtitle 2"/>
          <p:cNvSpPr>
            <a:spLocks noGrp="1"/>
          </p:cNvSpPr>
          <p:nvPr>
            <p:ph type="subTitle" idx="1"/>
          </p:nvPr>
        </p:nvSpPr>
        <p:spPr>
          <a:xfrm>
            <a:off x="406400" y="2995866"/>
            <a:ext cx="7505700" cy="216982"/>
          </a:xfrm>
        </p:spPr>
        <p:txBody>
          <a:bodyPr anchor="t" anchorCtr="0">
            <a:spAutoFit/>
          </a:bodyPr>
          <a:lstStyle>
            <a:lvl1pPr marL="0" indent="0" algn="l">
              <a:buNone/>
              <a:defRPr sz="1500" b="0" i="1">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bwMode="auto">
          <a:xfrm>
            <a:off x="0" y="2841625"/>
            <a:ext cx="9144000" cy="0"/>
          </a:xfrm>
          <a:prstGeom prst="line">
            <a:avLst/>
          </a:prstGeom>
          <a:solidFill>
            <a:schemeClr val="accent1"/>
          </a:solidFill>
          <a:ln w="9525" cap="flat" cmpd="sng" algn="ctr">
            <a:solidFill>
              <a:schemeClr val="accent6"/>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3" name="Picture 12" descr="PCORnet symbol-inverted_green gradient circle.png"/>
          <p:cNvPicPr>
            <a:picLocks noChangeAspect="1"/>
          </p:cNvPicPr>
          <p:nvPr/>
        </p:nvPicPr>
        <p:blipFill rotWithShape="1">
          <a:blip r:embed="rId3" cstate="print">
            <a:extLst>
              <a:ext uri="{28A0092B-C50C-407E-A947-70E740481C1C}">
                <a14:useLocalDpi xmlns:a14="http://schemas.microsoft.com/office/drawing/2010/main" val="0"/>
              </a:ext>
            </a:extLst>
          </a:blip>
          <a:srcRect l="-7354" t="7298"/>
          <a:stretch/>
        </p:blipFill>
        <p:spPr>
          <a:xfrm>
            <a:off x="7567940" y="-53472"/>
            <a:ext cx="1280487" cy="1105731"/>
          </a:xfrm>
          <a:prstGeom prst="rect">
            <a:avLst/>
          </a:prstGeom>
          <a:effectLst>
            <a:outerShdw blurRad="111125" dist="38100" dir="9480000" algn="tl" rotWithShape="0">
              <a:srgbClr val="000000">
                <a:alpha val="25000"/>
              </a:srgbClr>
            </a:outerShdw>
          </a:effectLst>
        </p:spPr>
      </p:pic>
      <p:pic>
        <p:nvPicPr>
          <p:cNvPr id="17" name="Picture 16" descr="PCORnet symbol-inverted_blue gradient circle-big.png"/>
          <p:cNvPicPr>
            <a:picLocks noChangeAspect="1"/>
          </p:cNvPicPr>
          <p:nvPr/>
        </p:nvPicPr>
        <p:blipFill rotWithShape="1">
          <a:blip r:embed="rId4" cstate="print">
            <a:extLst>
              <a:ext uri="{28A0092B-C50C-407E-A947-70E740481C1C}">
                <a14:useLocalDpi xmlns:a14="http://schemas.microsoft.com/office/drawing/2010/main" val="0"/>
              </a:ext>
            </a:extLst>
          </a:blip>
          <a:srcRect l="-7872" t="51588" r="-2"/>
          <a:stretch/>
        </p:blipFill>
        <p:spPr>
          <a:xfrm>
            <a:off x="6760320" y="-53472"/>
            <a:ext cx="874456" cy="392443"/>
          </a:xfrm>
          <a:prstGeom prst="rect">
            <a:avLst/>
          </a:prstGeom>
          <a:effectLst>
            <a:outerShdw blurRad="82550" dist="38100" dir="8280000" algn="tl" rotWithShape="0">
              <a:srgbClr val="000000">
                <a:alpha val="25000"/>
              </a:srgbClr>
            </a:outerShdw>
          </a:effectLst>
        </p:spPr>
      </p:pic>
      <p:pic>
        <p:nvPicPr>
          <p:cNvPr id="18" name="Picture 17" descr="PCORnet symbol-inverted_blue gradient circle-big.png"/>
          <p:cNvPicPr>
            <a:picLocks noChangeAspect="1"/>
          </p:cNvPicPr>
          <p:nvPr/>
        </p:nvPicPr>
        <p:blipFill rotWithShape="1">
          <a:blip r:embed="rId5" cstate="print">
            <a:extLst>
              <a:ext uri="{28A0092B-C50C-407E-A947-70E740481C1C}">
                <a14:useLocalDpi xmlns:a14="http://schemas.microsoft.com/office/drawing/2010/main" val="0"/>
              </a:ext>
            </a:extLst>
          </a:blip>
          <a:srcRect b="46954"/>
          <a:stretch/>
        </p:blipFill>
        <p:spPr>
          <a:xfrm rot="16200000">
            <a:off x="8023119" y="1154608"/>
            <a:ext cx="1601131" cy="849346"/>
          </a:xfrm>
          <a:prstGeom prst="rect">
            <a:avLst/>
          </a:prstGeom>
          <a:effectLst>
            <a:outerShdw blurRad="136525" dist="50800" dir="13020000">
              <a:srgbClr val="000000">
                <a:alpha val="25000"/>
              </a:srgbClr>
            </a:outerShdw>
          </a:effectLst>
        </p:spPr>
      </p:pic>
      <p:sp>
        <p:nvSpPr>
          <p:cNvPr id="15" name="Slide Number Placeholder 5"/>
          <p:cNvSpPr>
            <a:spLocks noGrp="1"/>
          </p:cNvSpPr>
          <p:nvPr>
            <p:ph type="sldNum" sz="quarter" idx="4"/>
          </p:nvPr>
        </p:nvSpPr>
        <p:spPr>
          <a:xfrm>
            <a:off x="8488876" y="6470917"/>
            <a:ext cx="453193" cy="224423"/>
          </a:xfrm>
          <a:prstGeom prst="rect">
            <a:avLst/>
          </a:prstGeom>
        </p:spPr>
        <p:txBody>
          <a:bodyPr vert="horz" lIns="0" tIns="0" rIns="0" bIns="0" rtlCol="0" anchor="ctr"/>
          <a:lstStyle>
            <a:lvl1pPr algn="r">
              <a:defRPr sz="750">
                <a:solidFill>
                  <a:schemeClr val="accent3"/>
                </a:solidFill>
              </a:defRPr>
            </a:lvl1pPr>
          </a:lstStyle>
          <a:p>
            <a:fld id="{5FA82A9D-F74A-5941-AEE0-9E55A48F620F}" type="slidenum">
              <a:rPr lang="en-US" smtClean="0">
                <a:solidFill>
                  <a:srgbClr val="8F9194"/>
                </a:solidFill>
              </a:rPr>
              <a:pPr/>
              <a:t>‹#›</a:t>
            </a:fld>
            <a:endParaRPr lang="en-US" dirty="0">
              <a:solidFill>
                <a:srgbClr val="8F9194"/>
              </a:solidFill>
            </a:endParaRPr>
          </a:p>
        </p:txBody>
      </p:sp>
      <p:pic>
        <p:nvPicPr>
          <p:cNvPr id="22" name="Picture 21" descr="PCORnet symbol-inverted_green gradient circle.png"/>
          <p:cNvPicPr>
            <a:picLocks noChangeAspect="1"/>
          </p:cNvPicPr>
          <p:nvPr/>
        </p:nvPicPr>
        <p:blipFill rotWithShape="1">
          <a:blip r:embed="rId6" cstate="print">
            <a:extLst>
              <a:ext uri="{28A0092B-C50C-407E-A947-70E740481C1C}">
                <a14:useLocalDpi xmlns:a14="http://schemas.microsoft.com/office/drawing/2010/main" val="0"/>
              </a:ext>
            </a:extLst>
          </a:blip>
          <a:srcRect l="-7354" t="7298"/>
          <a:stretch/>
        </p:blipFill>
        <p:spPr>
          <a:xfrm>
            <a:off x="7567937" y="-53472"/>
            <a:ext cx="1280487" cy="1105730"/>
          </a:xfrm>
          <a:prstGeom prst="rect">
            <a:avLst/>
          </a:prstGeom>
          <a:effectLst>
            <a:outerShdw blurRad="111125" dist="38100" dir="9480000" algn="tl" rotWithShape="0">
              <a:srgbClr val="000000">
                <a:alpha val="25000"/>
              </a:srgbClr>
            </a:outerShdw>
          </a:effectLst>
        </p:spPr>
      </p:pic>
      <p:pic>
        <p:nvPicPr>
          <p:cNvPr id="23" name="Picture 22" descr="PCORnet symbol-inverted_blue gradient circle-big.png"/>
          <p:cNvPicPr>
            <a:picLocks noChangeAspect="1"/>
          </p:cNvPicPr>
          <p:nvPr/>
        </p:nvPicPr>
        <p:blipFill rotWithShape="1">
          <a:blip r:embed="rId7" cstate="print">
            <a:extLst>
              <a:ext uri="{28A0092B-C50C-407E-A947-70E740481C1C}">
                <a14:useLocalDpi xmlns:a14="http://schemas.microsoft.com/office/drawing/2010/main" val="0"/>
              </a:ext>
            </a:extLst>
          </a:blip>
          <a:srcRect l="-7872" t="51588" r="-2"/>
          <a:stretch/>
        </p:blipFill>
        <p:spPr>
          <a:xfrm>
            <a:off x="6760320" y="-53472"/>
            <a:ext cx="874456" cy="392442"/>
          </a:xfrm>
          <a:prstGeom prst="rect">
            <a:avLst/>
          </a:prstGeom>
          <a:effectLst>
            <a:outerShdw blurRad="82550" dist="38100" dir="8280000" algn="tl" rotWithShape="0">
              <a:srgbClr val="000000">
                <a:alpha val="25000"/>
              </a:srgbClr>
            </a:outerShdw>
          </a:effectLst>
        </p:spPr>
      </p:pic>
      <p:pic>
        <p:nvPicPr>
          <p:cNvPr id="24" name="Picture 23" descr="PCORnet symbol-inverted_blue gradient circle-big.png"/>
          <p:cNvPicPr>
            <a:picLocks noChangeAspect="1"/>
          </p:cNvPicPr>
          <p:nvPr/>
        </p:nvPicPr>
        <p:blipFill rotWithShape="1">
          <a:blip r:embed="rId8" cstate="print">
            <a:extLst>
              <a:ext uri="{28A0092B-C50C-407E-A947-70E740481C1C}">
                <a14:useLocalDpi xmlns:a14="http://schemas.microsoft.com/office/drawing/2010/main" val="0"/>
              </a:ext>
            </a:extLst>
          </a:blip>
          <a:srcRect b="46954"/>
          <a:stretch/>
        </p:blipFill>
        <p:spPr>
          <a:xfrm rot="16200000">
            <a:off x="8023117" y="1154608"/>
            <a:ext cx="1601131" cy="849346"/>
          </a:xfrm>
          <a:prstGeom prst="rect">
            <a:avLst/>
          </a:prstGeom>
          <a:effectLst>
            <a:outerShdw blurRad="136525" dist="50800" dir="13020000">
              <a:srgbClr val="000000">
                <a:alpha val="25000"/>
              </a:srgbClr>
            </a:outerShdw>
          </a:effectLst>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6401" y="4514289"/>
            <a:ext cx="8180633" cy="1116644"/>
          </a:xfrm>
          <a:prstGeom prst="rect">
            <a:avLst/>
          </a:prstGeom>
        </p:spPr>
      </p:pic>
      <p:pic>
        <p:nvPicPr>
          <p:cNvPr id="28" name="Picture 27" descr="PCORnet symbol-inverted_green gradient circl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354" t="7298"/>
          <a:stretch/>
        </p:blipFill>
        <p:spPr>
          <a:xfrm>
            <a:off x="7567940" y="-53472"/>
            <a:ext cx="1280487" cy="1105731"/>
          </a:xfrm>
          <a:prstGeom prst="rect">
            <a:avLst/>
          </a:prstGeom>
          <a:effectLst>
            <a:outerShdw blurRad="111125" dist="38100" dir="9480000" algn="tl" rotWithShape="0">
              <a:srgbClr val="000000">
                <a:alpha val="25000"/>
              </a:srgbClr>
            </a:outerShdw>
          </a:effectLst>
        </p:spPr>
      </p:pic>
      <p:pic>
        <p:nvPicPr>
          <p:cNvPr id="32" name="Picture 31" descr="PCORnet symbol-inverted_blue gradient circle-big.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72" t="51588" r="-2"/>
          <a:stretch/>
        </p:blipFill>
        <p:spPr>
          <a:xfrm>
            <a:off x="6760320" y="-53472"/>
            <a:ext cx="874456" cy="392443"/>
          </a:xfrm>
          <a:prstGeom prst="rect">
            <a:avLst/>
          </a:prstGeom>
          <a:effectLst>
            <a:outerShdw blurRad="82550" dist="38100" dir="8280000" algn="tl" rotWithShape="0">
              <a:srgbClr val="000000">
                <a:alpha val="25000"/>
              </a:srgbClr>
            </a:outerShdw>
          </a:effectLst>
        </p:spPr>
      </p:pic>
      <p:pic>
        <p:nvPicPr>
          <p:cNvPr id="33" name="Picture 32" descr="PCORnet symbol-inverted_blue gradient circle-big.png"/>
          <p:cNvPicPr>
            <a:picLocks noChangeAspect="1"/>
          </p:cNvPicPr>
          <p:nvPr userDrawn="1"/>
        </p:nvPicPr>
        <p:blipFill rotWithShape="1">
          <a:blip r:embed="rId5" cstate="print">
            <a:extLst>
              <a:ext uri="{28A0092B-C50C-407E-A947-70E740481C1C}">
                <a14:useLocalDpi xmlns:a14="http://schemas.microsoft.com/office/drawing/2010/main" val="0"/>
              </a:ext>
            </a:extLst>
          </a:blip>
          <a:srcRect b="46954"/>
          <a:stretch/>
        </p:blipFill>
        <p:spPr>
          <a:xfrm rot="16200000">
            <a:off x="8023119" y="1154608"/>
            <a:ext cx="1601131" cy="849346"/>
          </a:xfrm>
          <a:prstGeom prst="rect">
            <a:avLst/>
          </a:prstGeom>
          <a:effectLst>
            <a:outerShdw blurRad="136525" dist="50800" dir="13020000">
              <a:srgbClr val="000000">
                <a:alpha val="25000"/>
              </a:srgbClr>
            </a:outerShdw>
          </a:effectLst>
        </p:spPr>
      </p:pic>
    </p:spTree>
    <p:extLst>
      <p:ext uri="{BB962C8B-B14F-4D97-AF65-F5344CB8AC3E}">
        <p14:creationId xmlns:p14="http://schemas.microsoft.com/office/powerpoint/2010/main" val="416036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CEC1ADA-84D6-F349-BC10-6A05C414DA92}" type="slidenum">
              <a:rPr lang="en-US"/>
              <a:pPr>
                <a:defRPr/>
              </a:pPr>
              <a:t>‹#›</a:t>
            </a:fld>
            <a:endParaRPr lang="en-US" sz="1400" dirty="0"/>
          </a:p>
        </p:txBody>
      </p:sp>
    </p:spTree>
    <p:extLst>
      <p:ext uri="{BB962C8B-B14F-4D97-AF65-F5344CB8AC3E}">
        <p14:creationId xmlns:p14="http://schemas.microsoft.com/office/powerpoint/2010/main" val="1325573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ogo Only">
    <p:spTree>
      <p:nvGrpSpPr>
        <p:cNvPr id="1" name=""/>
        <p:cNvGrpSpPr/>
        <p:nvPr/>
      </p:nvGrpSpPr>
      <p:grpSpPr>
        <a:xfrm>
          <a:off x="0" y="0"/>
          <a:ext cx="0" cy="0"/>
          <a:chOff x="0" y="0"/>
          <a:chExt cx="0" cy="0"/>
        </a:xfrm>
      </p:grpSpPr>
      <p:pic>
        <p:nvPicPr>
          <p:cNvPr id="26" name="Picture 25" descr="PCORnet symbol-inverted_blue gradient circle-big.png"/>
          <p:cNvPicPr>
            <a:picLocks noChangeAspect="1"/>
          </p:cNvPicPr>
          <p:nvPr userDrawn="1"/>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l="2" t="1" r="56434" b="16003"/>
          <a:stretch/>
        </p:blipFill>
        <p:spPr>
          <a:xfrm>
            <a:off x="6026151" y="808483"/>
            <a:ext cx="3117850" cy="6011419"/>
          </a:xfrm>
          <a:prstGeom prst="rect">
            <a:avLst/>
          </a:prstGeom>
        </p:spPr>
      </p:pic>
      <p:sp>
        <p:nvSpPr>
          <p:cNvPr id="28" name="Rectangle 19"/>
          <p:cNvSpPr>
            <a:spLocks noChangeArrowheads="1"/>
          </p:cNvSpPr>
          <p:nvPr userDrawn="1"/>
        </p:nvSpPr>
        <p:spPr bwMode="auto">
          <a:xfrm>
            <a:off x="0" y="0"/>
            <a:ext cx="9144000" cy="228600"/>
          </a:xfrm>
          <a:prstGeom prst="rect">
            <a:avLst/>
          </a:prstGeom>
          <a:solidFill>
            <a:schemeClr val="accent2"/>
          </a:solidFill>
          <a:ln>
            <a:noFill/>
          </a:ln>
        </p:spPr>
        <p:txBody>
          <a:bodyPr wrap="none" anchor="ctr"/>
          <a:lstStyle/>
          <a:p>
            <a:pPr defTabSz="342900"/>
            <a:endParaRPr lang="en-US" sz="1350" dirty="0">
              <a:solidFill>
                <a:srgbClr val="001E61"/>
              </a:solidFill>
            </a:endParaRPr>
          </a:p>
        </p:txBody>
      </p:sp>
      <p:sp>
        <p:nvSpPr>
          <p:cNvPr id="29" name="Rectangle 28"/>
          <p:cNvSpPr/>
          <p:nvPr userDrawn="1"/>
        </p:nvSpPr>
        <p:spPr bwMode="auto">
          <a:xfrm>
            <a:off x="0" y="6781800"/>
            <a:ext cx="9144000" cy="762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endParaRPr lang="en-US" sz="1350" dirty="0">
              <a:solidFill>
                <a:srgbClr val="000000"/>
              </a:solidFill>
            </a:endParaRPr>
          </a:p>
        </p:txBody>
      </p:sp>
      <p:pic>
        <p:nvPicPr>
          <p:cNvPr id="13" name="Picture 12" descr="PCORnet symbol-inverted_green gradient circle.png"/>
          <p:cNvPicPr>
            <a:picLocks noChangeAspect="1"/>
          </p:cNvPicPr>
          <p:nvPr/>
        </p:nvPicPr>
        <p:blipFill rotWithShape="1">
          <a:blip r:embed="rId3" cstate="print">
            <a:extLst>
              <a:ext uri="{28A0092B-C50C-407E-A947-70E740481C1C}">
                <a14:useLocalDpi xmlns:a14="http://schemas.microsoft.com/office/drawing/2010/main" val="0"/>
              </a:ext>
            </a:extLst>
          </a:blip>
          <a:srcRect l="-7354" t="7298"/>
          <a:stretch/>
        </p:blipFill>
        <p:spPr>
          <a:xfrm>
            <a:off x="7567940" y="-53472"/>
            <a:ext cx="1280487" cy="1105731"/>
          </a:xfrm>
          <a:prstGeom prst="rect">
            <a:avLst/>
          </a:prstGeom>
          <a:effectLst>
            <a:outerShdw blurRad="111125" dist="38100" dir="9480000" algn="tl" rotWithShape="0">
              <a:srgbClr val="000000">
                <a:alpha val="25000"/>
              </a:srgbClr>
            </a:outerShdw>
          </a:effectLst>
        </p:spPr>
      </p:pic>
      <p:pic>
        <p:nvPicPr>
          <p:cNvPr id="17" name="Picture 16" descr="PCORnet symbol-inverted_blue gradient circle-big.png"/>
          <p:cNvPicPr>
            <a:picLocks noChangeAspect="1"/>
          </p:cNvPicPr>
          <p:nvPr/>
        </p:nvPicPr>
        <p:blipFill rotWithShape="1">
          <a:blip r:embed="rId4" cstate="print">
            <a:extLst>
              <a:ext uri="{28A0092B-C50C-407E-A947-70E740481C1C}">
                <a14:useLocalDpi xmlns:a14="http://schemas.microsoft.com/office/drawing/2010/main" val="0"/>
              </a:ext>
            </a:extLst>
          </a:blip>
          <a:srcRect l="-7872" t="51588" r="-2"/>
          <a:stretch/>
        </p:blipFill>
        <p:spPr>
          <a:xfrm>
            <a:off x="6760320" y="-53472"/>
            <a:ext cx="874456" cy="392443"/>
          </a:xfrm>
          <a:prstGeom prst="rect">
            <a:avLst/>
          </a:prstGeom>
          <a:effectLst>
            <a:outerShdw blurRad="82550" dist="38100" dir="8280000" algn="tl" rotWithShape="0">
              <a:srgbClr val="000000">
                <a:alpha val="25000"/>
              </a:srgbClr>
            </a:outerShdw>
          </a:effectLst>
        </p:spPr>
      </p:pic>
      <p:pic>
        <p:nvPicPr>
          <p:cNvPr id="18" name="Picture 17" descr="PCORnet symbol-inverted_blue gradient circle-big.png"/>
          <p:cNvPicPr>
            <a:picLocks noChangeAspect="1"/>
          </p:cNvPicPr>
          <p:nvPr/>
        </p:nvPicPr>
        <p:blipFill rotWithShape="1">
          <a:blip r:embed="rId5" cstate="print">
            <a:extLst>
              <a:ext uri="{28A0092B-C50C-407E-A947-70E740481C1C}">
                <a14:useLocalDpi xmlns:a14="http://schemas.microsoft.com/office/drawing/2010/main" val="0"/>
              </a:ext>
            </a:extLst>
          </a:blip>
          <a:srcRect b="46954"/>
          <a:stretch/>
        </p:blipFill>
        <p:spPr>
          <a:xfrm rot="16200000">
            <a:off x="8023119" y="1154608"/>
            <a:ext cx="1601131" cy="849346"/>
          </a:xfrm>
          <a:prstGeom prst="rect">
            <a:avLst/>
          </a:prstGeom>
          <a:effectLst>
            <a:outerShdw blurRad="136525" dist="50800" dir="13020000">
              <a:srgbClr val="000000">
                <a:alpha val="25000"/>
              </a:srgbClr>
            </a:outerShdw>
          </a:effec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4333" y="3269248"/>
            <a:ext cx="8087744" cy="1103965"/>
          </a:xfrm>
          <a:prstGeom prst="rect">
            <a:avLst/>
          </a:prstGeom>
        </p:spPr>
      </p:pic>
      <p:pic>
        <p:nvPicPr>
          <p:cNvPr id="16" name="Picture 15" descr="PCORnet symbol-inverted_green gradient circl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354" t="7298"/>
          <a:stretch/>
        </p:blipFill>
        <p:spPr>
          <a:xfrm>
            <a:off x="7567940" y="-53472"/>
            <a:ext cx="1280487" cy="1105731"/>
          </a:xfrm>
          <a:prstGeom prst="rect">
            <a:avLst/>
          </a:prstGeom>
          <a:effectLst>
            <a:outerShdw blurRad="111125" dist="38100" dir="9480000" algn="tl" rotWithShape="0">
              <a:srgbClr val="000000">
                <a:alpha val="25000"/>
              </a:srgbClr>
            </a:outerShdw>
          </a:effectLst>
        </p:spPr>
      </p:pic>
      <p:pic>
        <p:nvPicPr>
          <p:cNvPr id="19" name="Picture 18" descr="PCORnet symbol-inverted_blue gradient circle-big.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72" t="51588" r="-2"/>
          <a:stretch/>
        </p:blipFill>
        <p:spPr>
          <a:xfrm>
            <a:off x="6760320" y="-53472"/>
            <a:ext cx="874456" cy="392443"/>
          </a:xfrm>
          <a:prstGeom prst="rect">
            <a:avLst/>
          </a:prstGeom>
          <a:effectLst>
            <a:outerShdw blurRad="82550" dist="38100" dir="8280000" algn="tl" rotWithShape="0">
              <a:srgbClr val="000000">
                <a:alpha val="25000"/>
              </a:srgbClr>
            </a:outerShdw>
          </a:effectLst>
        </p:spPr>
      </p:pic>
      <p:pic>
        <p:nvPicPr>
          <p:cNvPr id="20" name="Picture 19" descr="PCORnet symbol-inverted_blue gradient circle-big.png"/>
          <p:cNvPicPr>
            <a:picLocks noChangeAspect="1"/>
          </p:cNvPicPr>
          <p:nvPr userDrawn="1"/>
        </p:nvPicPr>
        <p:blipFill rotWithShape="1">
          <a:blip r:embed="rId5" cstate="print">
            <a:extLst>
              <a:ext uri="{28A0092B-C50C-407E-A947-70E740481C1C}">
                <a14:useLocalDpi xmlns:a14="http://schemas.microsoft.com/office/drawing/2010/main" val="0"/>
              </a:ext>
            </a:extLst>
          </a:blip>
          <a:srcRect b="46954"/>
          <a:stretch/>
        </p:blipFill>
        <p:spPr>
          <a:xfrm rot="16200000">
            <a:off x="8023119" y="1154608"/>
            <a:ext cx="1601131" cy="849346"/>
          </a:xfrm>
          <a:prstGeom prst="rect">
            <a:avLst/>
          </a:prstGeom>
          <a:effectLst>
            <a:outerShdw blurRad="136525" dist="50800" dir="13020000">
              <a:srgbClr val="000000">
                <a:alpha val="25000"/>
              </a:srgbClr>
            </a:outerShdw>
          </a:effectLst>
        </p:spPr>
      </p:pic>
    </p:spTree>
    <p:extLst>
      <p:ext uri="{BB962C8B-B14F-4D97-AF65-F5344CB8AC3E}">
        <p14:creationId xmlns:p14="http://schemas.microsoft.com/office/powerpoint/2010/main" val="806149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rgbClr val="7F7F7F"/>
                </a:solidFill>
              </a:defRPr>
            </a:lvl1pPr>
          </a:lstStyle>
          <a:p>
            <a:fld id="{5FA82A9D-F74A-5941-AEE0-9E55A48F620F}" type="slidenum">
              <a:rPr lang="en-US" smtClean="0"/>
              <a:pPr/>
              <a:t>‹#›</a:t>
            </a:fld>
            <a:endParaRPr lang="en-US" dirty="0"/>
          </a:p>
        </p:txBody>
      </p:sp>
    </p:spTree>
    <p:extLst>
      <p:ext uri="{BB962C8B-B14F-4D97-AF65-F5344CB8AC3E}">
        <p14:creationId xmlns:p14="http://schemas.microsoft.com/office/powerpoint/2010/main" val="2499565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hoto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52751" y="1617579"/>
            <a:ext cx="4786698" cy="132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rgbClr val="7F7F7F"/>
                </a:solidFill>
              </a:defRPr>
            </a:lvl1pPr>
          </a:lstStyle>
          <a:p>
            <a:fld id="{5FA82A9D-F74A-5941-AEE0-9E55A48F620F}" type="slidenum">
              <a:rPr lang="en-US" smtClean="0"/>
              <a:pPr/>
              <a:t>‹#›</a:t>
            </a:fld>
            <a:endParaRPr lang="en-US" dirty="0"/>
          </a:p>
        </p:txBody>
      </p:sp>
      <p:sp>
        <p:nvSpPr>
          <p:cNvPr id="7" name="Picture Placeholder 6"/>
          <p:cNvSpPr>
            <a:spLocks noGrp="1"/>
          </p:cNvSpPr>
          <p:nvPr>
            <p:ph type="pic" sz="quarter" idx="13"/>
          </p:nvPr>
        </p:nvSpPr>
        <p:spPr>
          <a:xfrm>
            <a:off x="1" y="1371600"/>
            <a:ext cx="2635250" cy="715965"/>
          </a:xfrm>
        </p:spPr>
        <p:txBody>
          <a:bodyPr/>
          <a:lstStyle/>
          <a:p>
            <a:r>
              <a:rPr lang="en-US" dirty="0"/>
              <a:t>Drag picture to placeholder or click icon to add</a:t>
            </a:r>
          </a:p>
        </p:txBody>
      </p:sp>
    </p:spTree>
    <p:extLst>
      <p:ext uri="{BB962C8B-B14F-4D97-AF65-F5344CB8AC3E}">
        <p14:creationId xmlns:p14="http://schemas.microsoft.com/office/powerpoint/2010/main" val="4172750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normAutofit/>
          </a:bodyPr>
          <a:lstStyle>
            <a:lvl1pPr>
              <a:defRPr sz="1500"/>
            </a:lvl1pPr>
            <a:lvl2pPr marL="517922" indent="-214313" defTabSz="340519">
              <a:defRPr sz="1350"/>
            </a:lvl2pPr>
            <a:lvl3pPr marL="727472" indent="-171450">
              <a:defRPr sz="1200"/>
            </a:lvl3pPr>
            <a:lvl4pPr marL="940594" indent="-171450">
              <a:defRPr sz="1050"/>
            </a:lvl4pPr>
            <a:lvl5pPr marL="1112044" indent="-171450">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3"/>
            <a:ext cx="4038600" cy="4525963"/>
          </a:xfrm>
        </p:spPr>
        <p:txBody>
          <a:bodyPr>
            <a:normAutofit/>
          </a:bodyPr>
          <a:lstStyle>
            <a:lvl1pPr>
              <a:defRPr sz="1500"/>
            </a:lvl1pPr>
            <a:lvl2pPr marL="517922" indent="-214313">
              <a:defRPr sz="1350"/>
            </a:lvl2pPr>
            <a:lvl3pPr marL="727472" indent="-171450">
              <a:defRPr sz="1200"/>
            </a:lvl3pPr>
            <a:lvl4pPr marL="940594" indent="-171450">
              <a:defRPr sz="1050"/>
            </a:lvl4pPr>
            <a:lvl5pPr marL="1112044" indent="-171450">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FA82A9D-F74A-5941-AEE0-9E55A48F620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18943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FA82A9D-F74A-5941-AEE0-9E55A48F620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719953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pic>
        <p:nvPicPr>
          <p:cNvPr id="13" name="Picture 12" descr="PCORnet symbol-inverted_blue gradient circle-big.png"/>
          <p:cNvPicPr>
            <a:picLocks noChangeAspect="1"/>
          </p:cNvPicPr>
          <p:nvPr userDrawn="1"/>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l="2" t="1" r="56434" b="16003"/>
          <a:stretch/>
        </p:blipFill>
        <p:spPr>
          <a:xfrm>
            <a:off x="6026151" y="808483"/>
            <a:ext cx="3117850" cy="6011419"/>
          </a:xfrm>
          <a:prstGeom prst="rect">
            <a:avLst/>
          </a:prstGeom>
        </p:spPr>
      </p:pic>
      <p:cxnSp>
        <p:nvCxnSpPr>
          <p:cNvPr id="14" name="Straight Connector 13"/>
          <p:cNvCxnSpPr/>
          <p:nvPr userDrawn="1"/>
        </p:nvCxnSpPr>
        <p:spPr bwMode="auto">
          <a:xfrm>
            <a:off x="1" y="1371600"/>
            <a:ext cx="7759700" cy="0"/>
          </a:xfrm>
          <a:prstGeom prst="line">
            <a:avLst/>
          </a:prstGeom>
          <a:solidFill>
            <a:schemeClr val="accent1"/>
          </a:solidFill>
          <a:ln w="9525" cap="flat" cmpd="sng" algn="ctr">
            <a:solidFill>
              <a:srgbClr val="DBDBDB"/>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 name="Rectangle 19"/>
          <p:cNvSpPr>
            <a:spLocks noChangeArrowheads="1"/>
          </p:cNvSpPr>
          <p:nvPr userDrawn="1"/>
        </p:nvSpPr>
        <p:spPr bwMode="auto">
          <a:xfrm>
            <a:off x="0" y="0"/>
            <a:ext cx="9144000" cy="228600"/>
          </a:xfrm>
          <a:prstGeom prst="rect">
            <a:avLst/>
          </a:prstGeom>
          <a:solidFill>
            <a:schemeClr val="accent2"/>
          </a:solidFill>
          <a:ln>
            <a:noFill/>
          </a:ln>
        </p:spPr>
        <p:txBody>
          <a:bodyPr wrap="none" anchor="ctr"/>
          <a:lstStyle/>
          <a:p>
            <a:pPr defTabSz="342900"/>
            <a:endParaRPr lang="en-US" sz="1350" dirty="0">
              <a:solidFill>
                <a:srgbClr val="001E61"/>
              </a:solidFill>
            </a:endParaRPr>
          </a:p>
        </p:txBody>
      </p:sp>
      <p:sp>
        <p:nvSpPr>
          <p:cNvPr id="16" name="Rectangle 15"/>
          <p:cNvSpPr/>
          <p:nvPr userDrawn="1"/>
        </p:nvSpPr>
        <p:spPr bwMode="auto">
          <a:xfrm>
            <a:off x="0" y="6781800"/>
            <a:ext cx="9144000" cy="762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endParaRPr lang="en-US" sz="1350" dirty="0">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FA82A9D-F74A-5941-AEE0-9E55A48F620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27814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no Line">
    <p:spTree>
      <p:nvGrpSpPr>
        <p:cNvPr id="1" name=""/>
        <p:cNvGrpSpPr/>
        <p:nvPr/>
      </p:nvGrpSpPr>
      <p:grpSpPr>
        <a:xfrm>
          <a:off x="0" y="0"/>
          <a:ext cx="0" cy="0"/>
          <a:chOff x="0" y="0"/>
          <a:chExt cx="0" cy="0"/>
        </a:xfrm>
      </p:grpSpPr>
      <p:pic>
        <p:nvPicPr>
          <p:cNvPr id="20" name="Picture 19" descr="PCORnet symbol-inverted_blue gradient circle-big.png"/>
          <p:cNvPicPr>
            <a:picLocks noChangeAspect="1"/>
          </p:cNvPicPr>
          <p:nvPr userDrawn="1"/>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l="2" t="1" r="56434" b="16003"/>
          <a:stretch/>
        </p:blipFill>
        <p:spPr>
          <a:xfrm>
            <a:off x="6026151" y="808483"/>
            <a:ext cx="3117850" cy="6011419"/>
          </a:xfrm>
          <a:prstGeom prst="rect">
            <a:avLst/>
          </a:prstGeom>
        </p:spPr>
      </p:pic>
      <p:sp>
        <p:nvSpPr>
          <p:cNvPr id="22" name="Rectangle 19"/>
          <p:cNvSpPr>
            <a:spLocks noChangeArrowheads="1"/>
          </p:cNvSpPr>
          <p:nvPr userDrawn="1"/>
        </p:nvSpPr>
        <p:spPr bwMode="auto">
          <a:xfrm>
            <a:off x="0" y="0"/>
            <a:ext cx="9144000" cy="228600"/>
          </a:xfrm>
          <a:prstGeom prst="rect">
            <a:avLst/>
          </a:prstGeom>
          <a:solidFill>
            <a:schemeClr val="accent2"/>
          </a:solidFill>
          <a:ln>
            <a:noFill/>
          </a:ln>
        </p:spPr>
        <p:txBody>
          <a:bodyPr wrap="none" anchor="ctr"/>
          <a:lstStyle/>
          <a:p>
            <a:pPr defTabSz="342900"/>
            <a:endParaRPr lang="en-US" sz="1350" dirty="0">
              <a:solidFill>
                <a:srgbClr val="001E61"/>
              </a:solidFill>
            </a:endParaRPr>
          </a:p>
        </p:txBody>
      </p:sp>
      <p:sp>
        <p:nvSpPr>
          <p:cNvPr id="23" name="Rectangle 22"/>
          <p:cNvSpPr/>
          <p:nvPr userDrawn="1"/>
        </p:nvSpPr>
        <p:spPr bwMode="auto">
          <a:xfrm>
            <a:off x="0" y="6781800"/>
            <a:ext cx="9144000" cy="762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endParaRPr lang="en-US" sz="1350" dirty="0">
              <a:solidFill>
                <a:srgbClr val="000000"/>
              </a:solidFill>
            </a:endParaRPr>
          </a:p>
        </p:txBody>
      </p:sp>
      <p:pic>
        <p:nvPicPr>
          <p:cNvPr id="24" name="Picture 23" descr="PCORnet-logo-SM-side-text.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42124"/>
          <a:stretch/>
        </p:blipFill>
        <p:spPr>
          <a:xfrm>
            <a:off x="239488" y="6273801"/>
            <a:ext cx="1549399" cy="40980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FA82A9D-F74A-5941-AEE0-9E55A48F620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249824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A82A9D-F74A-5941-AEE0-9E55A48F620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704949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14485"/>
            <a:ext cx="4040188" cy="26039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14807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914485"/>
            <a:ext cx="4041775" cy="26039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114807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F8936EE-90C0-409E-BA74-2C199A3F668A}"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605344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244" y="3319066"/>
            <a:ext cx="5972535" cy="906378"/>
          </a:xfrm>
        </p:spPr>
        <p:txBody>
          <a:bodyPr anchor="t" anchorCtr="0">
            <a:normAutofit/>
          </a:bodyPr>
          <a:lstStyle>
            <a:lvl1pPr marL="0" indent="0" algn="l">
              <a:buNone/>
              <a:defRPr sz="1650" b="0" i="1">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Rectangle 10"/>
          <p:cNvSpPr/>
          <p:nvPr/>
        </p:nvSpPr>
        <p:spPr bwMode="auto">
          <a:xfrm>
            <a:off x="0" y="6756405"/>
            <a:ext cx="9144000" cy="115711"/>
          </a:xfrm>
          <a:prstGeom prst="rect">
            <a:avLst/>
          </a:prstGeom>
          <a:solidFill>
            <a:srgbClr val="0238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dirty="0">
              <a:solidFill>
                <a:srgbClr val="000000"/>
              </a:solidFill>
              <a:ea typeface="ヒラギノ角ゴ Pro W3" charset="0"/>
              <a:cs typeface="ヒラギノ角ゴ Pro W3" charset="0"/>
            </a:endParaRPr>
          </a:p>
        </p:txBody>
      </p:sp>
      <p:pic>
        <p:nvPicPr>
          <p:cNvPr id="8" name="Picture 7" descr="adaptable_logo_final-bigonly.png"/>
          <p:cNvPicPr>
            <a:picLocks noChangeAspect="1"/>
          </p:cNvPicPr>
          <p:nvPr/>
        </p:nvPicPr>
        <p:blipFill rotWithShape="1">
          <a:blip r:embed="rId2">
            <a:extLst>
              <a:ext uri="{28A0092B-C50C-407E-A947-70E740481C1C}">
                <a14:useLocalDpi xmlns:a14="http://schemas.microsoft.com/office/drawing/2010/main" val="0"/>
              </a:ext>
            </a:extLst>
          </a:blip>
          <a:srcRect l="21279"/>
          <a:stretch/>
        </p:blipFill>
        <p:spPr>
          <a:xfrm>
            <a:off x="5800738" y="5130678"/>
            <a:ext cx="2986266" cy="110643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901" r="10808"/>
          <a:stretch/>
        </p:blipFill>
        <p:spPr>
          <a:xfrm>
            <a:off x="6477004" y="1691533"/>
            <a:ext cx="2666999" cy="2932137"/>
          </a:xfrm>
          <a:prstGeom prst="rect">
            <a:avLst/>
          </a:prstGeom>
          <a:noFill/>
        </p:spPr>
      </p:pic>
      <p:pic>
        <p:nvPicPr>
          <p:cNvPr id="10" name="Picture 9" descr="PCORnet logo-slides-oneline.png"/>
          <p:cNvPicPr>
            <a:picLocks noChangeAspect="1"/>
          </p:cNvPicPr>
          <p:nvPr/>
        </p:nvPicPr>
        <p:blipFill rotWithShape="1">
          <a:blip r:embed="rId4">
            <a:extLst>
              <a:ext uri="{28A0092B-C50C-407E-A947-70E740481C1C}">
                <a14:useLocalDpi xmlns:a14="http://schemas.microsoft.com/office/drawing/2010/main" val="0"/>
              </a:ext>
            </a:extLst>
          </a:blip>
          <a:srcRect r="45094"/>
          <a:stretch/>
        </p:blipFill>
        <p:spPr>
          <a:xfrm>
            <a:off x="387612" y="5691699"/>
            <a:ext cx="2844988" cy="603143"/>
          </a:xfrm>
          <a:prstGeom prst="rect">
            <a:avLst/>
          </a:prstGeom>
        </p:spPr>
      </p:pic>
      <p:cxnSp>
        <p:nvCxnSpPr>
          <p:cNvPr id="12" name="Straight Connector 11"/>
          <p:cNvCxnSpPr/>
          <p:nvPr/>
        </p:nvCxnSpPr>
        <p:spPr bwMode="auto">
          <a:xfrm>
            <a:off x="0" y="3185818"/>
            <a:ext cx="9144000" cy="0"/>
          </a:xfrm>
          <a:prstGeom prst="line">
            <a:avLst/>
          </a:prstGeom>
          <a:solidFill>
            <a:schemeClr val="accent1"/>
          </a:solidFill>
          <a:ln w="127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413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marL="0" indent="0">
              <a:spcBef>
                <a:spcPts val="800"/>
              </a:spcBef>
              <a:buNone/>
              <a:defRPr sz="2600" b="1"/>
            </a:lvl1pPr>
            <a:lvl2pPr marL="285750" indent="-285750">
              <a:spcBef>
                <a:spcPts val="800"/>
              </a:spcBef>
              <a:defRPr sz="2400"/>
            </a:lvl2pPr>
            <a:lvl3pPr marL="514350" indent="6350" defTabSz="457200">
              <a:spcBef>
                <a:spcPts val="800"/>
              </a:spcBef>
              <a:defRPr sz="2400"/>
            </a:lvl3pPr>
            <a:lvl4pPr>
              <a:spcBef>
                <a:spcPts val="800"/>
              </a:spcBef>
              <a:defRPr sz="2400"/>
            </a:lvl4pPr>
            <a:lvl5pPr>
              <a:spcBef>
                <a:spcPts val="800"/>
              </a:spcBef>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marL="0" indent="0">
              <a:spcBef>
                <a:spcPts val="800"/>
              </a:spcBef>
              <a:buNone/>
              <a:defRPr sz="2600" b="1"/>
            </a:lvl1pPr>
            <a:lvl2pPr marL="285750" indent="-285750">
              <a:spcBef>
                <a:spcPts val="800"/>
              </a:spcBef>
              <a:defRPr sz="2400"/>
            </a:lvl2pPr>
            <a:lvl3pPr marL="514350" indent="6350" defTabSz="800100">
              <a:spcBef>
                <a:spcPts val="800"/>
              </a:spcBef>
              <a:defRPr sz="2400"/>
            </a:lvl3pPr>
            <a:lvl4pPr>
              <a:spcBef>
                <a:spcPts val="800"/>
              </a:spcBef>
              <a:defRPr sz="2400"/>
            </a:lvl4pPr>
            <a:lvl5pPr>
              <a:spcBef>
                <a:spcPts val="800"/>
              </a:spcBef>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90FF8AC-F677-D847-953E-0763CE76B72C}" type="slidenum">
              <a:rPr lang="en-US"/>
              <a:pPr>
                <a:defRPr/>
              </a:pPr>
              <a:t>‹#›</a:t>
            </a:fld>
            <a:endParaRPr lang="en-US" sz="1400" dirty="0"/>
          </a:p>
        </p:txBody>
      </p:sp>
    </p:spTree>
    <p:extLst>
      <p:ext uri="{BB962C8B-B14F-4D97-AF65-F5344CB8AC3E}">
        <p14:creationId xmlns:p14="http://schemas.microsoft.com/office/powerpoint/2010/main" val="3077628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713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noAutofit/>
          </a:bodyPr>
          <a:lstStyle>
            <a:lvl1pPr>
              <a:defRPr sz="1500"/>
            </a:lvl1pPr>
            <a:lvl2pPr marL="517909" indent="-214308" defTabSz="340511">
              <a:defRPr sz="1350"/>
            </a:lvl2pPr>
            <a:lvl3pPr marL="727454" indent="-171446">
              <a:defRPr sz="1200"/>
            </a:lvl3pPr>
            <a:lvl4pPr marL="940571" indent="-171446">
              <a:defRPr sz="1050"/>
            </a:lvl4pPr>
            <a:lvl5pPr marL="1112016" indent="-171446">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6"/>
            <a:ext cx="4038600" cy="4525963"/>
          </a:xfrm>
        </p:spPr>
        <p:txBody>
          <a:bodyPr>
            <a:noAutofit/>
          </a:bodyPr>
          <a:lstStyle>
            <a:lvl1pPr>
              <a:defRPr sz="1500"/>
            </a:lvl1pPr>
            <a:lvl2pPr marL="517909" indent="-214308">
              <a:defRPr sz="1350"/>
            </a:lvl2pPr>
            <a:lvl3pPr marL="727454" indent="-171446">
              <a:defRPr sz="1200"/>
            </a:lvl3pPr>
            <a:lvl4pPr marL="940571" indent="-171446">
              <a:defRPr sz="1050"/>
            </a:lvl4pPr>
            <a:lvl5pPr marL="1112016" indent="-171446">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6683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1156918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328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 Line">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0"/>
            <a:ext cx="9144000" cy="228600"/>
          </a:xfrm>
          <a:prstGeom prst="rect">
            <a:avLst/>
          </a:prstGeom>
          <a:solidFill>
            <a:srgbClr val="023873"/>
          </a:solidFill>
          <a:ln>
            <a:noFill/>
          </a:ln>
        </p:spPr>
        <p:txBody>
          <a:bodyPr wrap="none" anchor="ctr"/>
          <a:lstStyle/>
          <a:p>
            <a:pPr defTabSz="342892"/>
            <a:endParaRPr lang="en-US" sz="1350" dirty="0">
              <a:solidFill>
                <a:srgbClr val="3B3C3E"/>
              </a:solidFill>
            </a:endParaRPr>
          </a:p>
        </p:txBody>
      </p:sp>
      <p:sp>
        <p:nvSpPr>
          <p:cNvPr id="3" name="Title 1"/>
          <p:cNvSpPr>
            <a:spLocks noGrp="1"/>
          </p:cNvSpPr>
          <p:nvPr>
            <p:ph type="title"/>
          </p:nvPr>
        </p:nvSpPr>
        <p:spPr>
          <a:xfrm>
            <a:off x="347579" y="174378"/>
            <a:ext cx="7640721" cy="1143000"/>
          </a:xfrm>
        </p:spPr>
        <p:txBody>
          <a:bodyPr/>
          <a:lstStyle/>
          <a:p>
            <a:r>
              <a:rPr lang="en-US"/>
              <a:t>Click to edit Master title style</a:t>
            </a:r>
          </a:p>
        </p:txBody>
      </p:sp>
      <p:sp>
        <p:nvSpPr>
          <p:cNvPr id="4" name="Rectangle 3"/>
          <p:cNvSpPr/>
          <p:nvPr userDrawn="1"/>
        </p:nvSpPr>
        <p:spPr bwMode="auto">
          <a:xfrm>
            <a:off x="0" y="6756405"/>
            <a:ext cx="9144000" cy="115711"/>
          </a:xfrm>
          <a:prstGeom prst="rect">
            <a:avLst/>
          </a:prstGeom>
          <a:solidFill>
            <a:srgbClr val="0238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dirty="0">
              <a:solidFill>
                <a:srgbClr val="000000"/>
              </a:solidFill>
              <a:ea typeface="ヒラギノ角ゴ Pro W3" charset="0"/>
              <a:cs typeface="ヒラギノ角ゴ Pro W3" charset="0"/>
            </a:endParaRPr>
          </a:p>
        </p:txBody>
      </p:sp>
      <p:pic>
        <p:nvPicPr>
          <p:cNvPr id="6" name="Picture 5" descr="adaptable_logo_final.png"/>
          <p:cNvPicPr>
            <a:picLocks noChangeAspect="1"/>
          </p:cNvPicPr>
          <p:nvPr userDrawn="1"/>
        </p:nvPicPr>
        <p:blipFill rotWithShape="1">
          <a:blip r:embed="rId2">
            <a:extLst>
              <a:ext uri="{28A0092B-C50C-407E-A947-70E740481C1C}">
                <a14:useLocalDpi xmlns:a14="http://schemas.microsoft.com/office/drawing/2010/main" val="0"/>
              </a:ext>
            </a:extLst>
          </a:blip>
          <a:srcRect b="34334"/>
          <a:stretch/>
        </p:blipFill>
        <p:spPr>
          <a:xfrm>
            <a:off x="304801" y="6360602"/>
            <a:ext cx="1549400" cy="295978"/>
          </a:xfrm>
          <a:prstGeom prst="rect">
            <a:avLst/>
          </a:prstGeom>
          <a:noFill/>
        </p:spPr>
      </p:pic>
    </p:spTree>
    <p:extLst>
      <p:ext uri="{BB962C8B-B14F-4D97-AF65-F5344CB8AC3E}">
        <p14:creationId xmlns:p14="http://schemas.microsoft.com/office/powerpoint/2010/main" val="3179136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Layout">
    <p:spTree>
      <p:nvGrpSpPr>
        <p:cNvPr id="1" name=""/>
        <p:cNvGrpSpPr/>
        <p:nvPr/>
      </p:nvGrpSpPr>
      <p:grpSpPr>
        <a:xfrm>
          <a:off x="0" y="0"/>
          <a:ext cx="0" cy="0"/>
          <a:chOff x="0" y="0"/>
          <a:chExt cx="0" cy="0"/>
        </a:xfrm>
      </p:grpSpPr>
      <p:sp>
        <p:nvSpPr>
          <p:cNvPr id="2" name="Title 1"/>
          <p:cNvSpPr>
            <a:spLocks noGrp="1"/>
          </p:cNvSpPr>
          <p:nvPr>
            <p:ph type="title"/>
          </p:nvPr>
        </p:nvSpPr>
        <p:spPr>
          <a:xfrm>
            <a:off x="347581" y="1606014"/>
            <a:ext cx="7422512" cy="1143000"/>
          </a:xfrm>
        </p:spPr>
        <p:txBody>
          <a:bodyPr anchor="t" anchorCtr="0">
            <a:noAutofit/>
          </a:bodyPr>
          <a:lstStyle>
            <a:lvl1pPr>
              <a:defRPr sz="3000" b="0">
                <a:solidFill>
                  <a:schemeClr val="tx2"/>
                </a:solidFill>
              </a:defRPr>
            </a:lvl1pPr>
          </a:lstStyle>
          <a:p>
            <a:r>
              <a:rPr lang="en-US"/>
              <a:t>Click to edit Master title style</a:t>
            </a:r>
          </a:p>
        </p:txBody>
      </p:sp>
    </p:spTree>
    <p:extLst>
      <p:ext uri="{BB962C8B-B14F-4D97-AF65-F5344CB8AC3E}">
        <p14:creationId xmlns:p14="http://schemas.microsoft.com/office/powerpoint/2010/main" val="4243015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No Line">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228600"/>
          </a:xfrm>
          <a:prstGeom prst="rect">
            <a:avLst/>
          </a:prstGeom>
          <a:solidFill>
            <a:srgbClr val="023873"/>
          </a:solidFill>
          <a:ln>
            <a:noFill/>
          </a:ln>
        </p:spPr>
        <p:txBody>
          <a:bodyPr wrap="none" anchor="ctr"/>
          <a:lstStyle/>
          <a:p>
            <a:pPr defTabSz="342892"/>
            <a:endParaRPr lang="en-US" sz="1350" dirty="0">
              <a:solidFill>
                <a:srgbClr val="3B3C3E"/>
              </a:solidFill>
            </a:endParaRPr>
          </a:p>
        </p:txBody>
      </p:sp>
    </p:spTree>
    <p:extLst>
      <p:ext uri="{BB962C8B-B14F-4D97-AF65-F5344CB8AC3E}">
        <p14:creationId xmlns:p14="http://schemas.microsoft.com/office/powerpoint/2010/main" val="653597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3784"/>
            <a:ext cx="8535786" cy="6854217"/>
          </a:xfrm>
          <a:prstGeom prst="rect">
            <a:avLst/>
          </a:prstGeom>
        </p:spPr>
      </p:pic>
      <p:sp>
        <p:nvSpPr>
          <p:cNvPr id="9" name="object 4"/>
          <p:cNvSpPr/>
          <p:nvPr/>
        </p:nvSpPr>
        <p:spPr>
          <a:xfrm>
            <a:off x="578558" y="704731"/>
            <a:ext cx="8279694"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a:solidFill>
                <a:srgbClr val="FFFFFF"/>
              </a:solidFill>
              <a:latin typeface="Arial"/>
            </a:endParaRPr>
          </a:p>
        </p:txBody>
      </p:sp>
      <p:sp>
        <p:nvSpPr>
          <p:cNvPr id="10" name="object 47"/>
          <p:cNvSpPr/>
          <p:nvPr/>
        </p:nvSpPr>
        <p:spPr>
          <a:xfrm>
            <a:off x="8570033" y="5377130"/>
            <a:ext cx="288219" cy="388449"/>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sz="1350">
              <a:latin typeface="Arial"/>
            </a:endParaRPr>
          </a:p>
        </p:txBody>
      </p:sp>
      <p:sp>
        <p:nvSpPr>
          <p:cNvPr id="2" name="Title 1"/>
          <p:cNvSpPr>
            <a:spLocks noGrp="1"/>
          </p:cNvSpPr>
          <p:nvPr>
            <p:ph type="ctrTitle"/>
          </p:nvPr>
        </p:nvSpPr>
        <p:spPr>
          <a:xfrm>
            <a:off x="914403" y="1066800"/>
            <a:ext cx="6645077" cy="2187326"/>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914403" y="3254132"/>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4029727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EXT CONTENT MASTERS">
    <p:spTree>
      <p:nvGrpSpPr>
        <p:cNvPr id="1" name=""/>
        <p:cNvGrpSpPr/>
        <p:nvPr/>
      </p:nvGrpSpPr>
      <p:grpSpPr>
        <a:xfrm>
          <a:off x="0" y="0"/>
          <a:ext cx="0" cy="0"/>
          <a:chOff x="0" y="0"/>
          <a:chExt cx="0" cy="0"/>
        </a:xfrm>
      </p:grpSpPr>
      <p:sp>
        <p:nvSpPr>
          <p:cNvPr id="2" name="TextBox 1"/>
          <p:cNvSpPr txBox="1"/>
          <p:nvPr/>
        </p:nvSpPr>
        <p:spPr>
          <a:xfrm>
            <a:off x="990600" y="1388446"/>
            <a:ext cx="7162800" cy="2086725"/>
          </a:xfrm>
          <a:prstGeom prst="rect">
            <a:avLst/>
          </a:prstGeom>
          <a:noFill/>
        </p:spPr>
        <p:txBody>
          <a:bodyPr wrap="square" rtlCol="0">
            <a:spAutoFit/>
          </a:bodyPr>
          <a:lstStyle/>
          <a:p>
            <a:pPr algn="ctr">
              <a:lnSpc>
                <a:spcPct val="90000"/>
              </a:lnSpc>
            </a:pPr>
            <a:r>
              <a:rPr lang="en-US" sz="7200" b="1" dirty="0"/>
              <a:t>Text Content</a:t>
            </a:r>
            <a:r>
              <a:rPr lang="en-US" sz="7200" b="1" baseline="0" dirty="0"/>
              <a:t> </a:t>
            </a:r>
            <a:r>
              <a:rPr lang="en-US" sz="7200" b="1" dirty="0"/>
              <a:t>Masters</a:t>
            </a:r>
          </a:p>
        </p:txBody>
      </p:sp>
    </p:spTree>
    <p:extLst>
      <p:ext uri="{BB962C8B-B14F-4D97-AF65-F5344CB8AC3E}">
        <p14:creationId xmlns:p14="http://schemas.microsoft.com/office/powerpoint/2010/main" val="3854779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6"/>
            <a:ext cx="86868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228600" y="1447801"/>
            <a:ext cx="86868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7322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A8B69CA-B116-CA4A-B8B8-5A1CBB603B09}" type="slidenum">
              <a:rPr lang="en-US"/>
              <a:pPr>
                <a:defRPr/>
              </a:pPr>
              <a:t>‹#›</a:t>
            </a:fld>
            <a:endParaRPr lang="en-US" sz="1400" dirty="0"/>
          </a:p>
        </p:txBody>
      </p:sp>
    </p:spTree>
    <p:extLst>
      <p:ext uri="{BB962C8B-B14F-4D97-AF65-F5344CB8AC3E}">
        <p14:creationId xmlns:p14="http://schemas.microsoft.com/office/powerpoint/2010/main" val="1011337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 Paragraph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6"/>
            <a:ext cx="86868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228600" y="1447807"/>
            <a:ext cx="8686800" cy="4648199"/>
          </a:xfrm>
        </p:spPr>
        <p:txBody>
          <a:bodyPr/>
          <a:lstStyle>
            <a:lvl1pPr marL="0" indent="0">
              <a:lnSpc>
                <a:spcPct val="110000"/>
              </a:lnSpc>
              <a:buNone/>
              <a:defRPr/>
            </a:lvl1pPr>
          </a:lstStyle>
          <a:p>
            <a:pPr lvl="0"/>
            <a:r>
              <a:rPr lang="en-US"/>
              <a:t>Click to edit Master text styles</a:t>
            </a:r>
          </a:p>
        </p:txBody>
      </p:sp>
    </p:spTree>
    <p:extLst>
      <p:ext uri="{BB962C8B-B14F-4D97-AF65-F5344CB8AC3E}">
        <p14:creationId xmlns:p14="http://schemas.microsoft.com/office/powerpoint/2010/main" val="3235497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7459" y="1447803"/>
            <a:ext cx="4268343" cy="4525963"/>
          </a:xfrm>
        </p:spPr>
        <p:txBody>
          <a:bodyPr/>
          <a:lstStyle>
            <a:lvl1pPr>
              <a:defRPr sz="15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447803"/>
            <a:ext cx="4268343" cy="4525963"/>
          </a:xfrm>
        </p:spPr>
        <p:txBody>
          <a:bodyPr/>
          <a:lstStyle>
            <a:lvl1pPr>
              <a:defRPr sz="15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896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7459" y="1295400"/>
            <a:ext cx="4295507" cy="639762"/>
          </a:xfrm>
        </p:spPr>
        <p:txBody>
          <a:bodyPr anchor="b"/>
          <a:lstStyle>
            <a:lvl1pPr marL="0" indent="0">
              <a:lnSpc>
                <a:spcPct val="90000"/>
              </a:lnSpc>
              <a:buNone/>
              <a:defRPr sz="13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227459" y="1935162"/>
            <a:ext cx="4295507" cy="3951288"/>
          </a:xfrm>
        </p:spPr>
        <p:txBody>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19349" y="1295400"/>
            <a:ext cx="4297194" cy="639762"/>
          </a:xfrm>
        </p:spPr>
        <p:txBody>
          <a:bodyPr anchor="b"/>
          <a:lstStyle>
            <a:lvl1pPr marL="0" indent="0">
              <a:lnSpc>
                <a:spcPct val="90000"/>
              </a:lnSpc>
              <a:buNone/>
              <a:defRPr sz="13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19349" y="1935162"/>
            <a:ext cx="4297194" cy="3951288"/>
          </a:xfrm>
        </p:spPr>
        <p:txBody>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672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27459" y="1447803"/>
            <a:ext cx="2815639" cy="4525963"/>
          </a:xfrm>
        </p:spPr>
        <p:txBody>
          <a:bodyPr/>
          <a:lstStyle>
            <a:lvl1pPr>
              <a:spcBef>
                <a:spcPts val="1050"/>
              </a:spcBef>
              <a:defRPr sz="1200"/>
            </a:lvl1pPr>
            <a:lvl2pPr marL="433377" indent="-176209">
              <a:defRPr sz="1200"/>
            </a:lvl2pPr>
            <a:lvl3pPr marL="645303" indent="-128585">
              <a:defRPr sz="1200"/>
            </a:lvl3pPr>
            <a:lvl4pPr marL="775078" indent="0">
              <a:defRPr sz="1200"/>
            </a:lvl4pPr>
            <a:lvl5pPr marL="1026293" indent="-130966">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3164183" y="1447803"/>
            <a:ext cx="2815639" cy="4525963"/>
          </a:xfrm>
        </p:spPr>
        <p:txBody>
          <a:bodyPr/>
          <a:lstStyle>
            <a:lvl1pPr>
              <a:spcBef>
                <a:spcPts val="1050"/>
              </a:spcBef>
              <a:defRPr sz="1200"/>
            </a:lvl1pPr>
            <a:lvl2pPr marL="433377" indent="-176209">
              <a:defRPr sz="1200"/>
            </a:lvl2pPr>
            <a:lvl3pPr marL="645303" indent="-128585">
              <a:defRPr sz="1200"/>
            </a:lvl3pPr>
            <a:lvl4pPr marL="775078" indent="0">
              <a:defRPr sz="1200"/>
            </a:lvl4pPr>
            <a:lvl5pPr marL="1026293" indent="-130966">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100907" y="1447803"/>
            <a:ext cx="2815639" cy="4525963"/>
          </a:xfrm>
        </p:spPr>
        <p:txBody>
          <a:bodyPr/>
          <a:lstStyle>
            <a:lvl1pPr>
              <a:spcBef>
                <a:spcPts val="1050"/>
              </a:spcBef>
              <a:defRPr sz="1200"/>
            </a:lvl1pPr>
            <a:lvl2pPr marL="433377" indent="-176209">
              <a:defRPr sz="1200"/>
            </a:lvl2pPr>
            <a:lvl3pPr marL="645303" indent="-128585">
              <a:defRPr sz="1200"/>
            </a:lvl3pPr>
            <a:lvl4pPr marL="775078" indent="0">
              <a:defRPr sz="1200"/>
            </a:lvl4pPr>
            <a:lvl5pPr marL="1026293" indent="-130966" defTabSz="34051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26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4_SECTIONS">
    <p:spTree>
      <p:nvGrpSpPr>
        <p:cNvPr id="1" name=""/>
        <p:cNvGrpSpPr/>
        <p:nvPr/>
      </p:nvGrpSpPr>
      <p:grpSpPr>
        <a:xfrm>
          <a:off x="0" y="0"/>
          <a:ext cx="0" cy="0"/>
          <a:chOff x="0" y="0"/>
          <a:chExt cx="0" cy="0"/>
        </a:xfrm>
      </p:grpSpPr>
      <p:sp>
        <p:nvSpPr>
          <p:cNvPr id="2" name="TextBox 1"/>
          <p:cNvSpPr txBox="1"/>
          <p:nvPr/>
        </p:nvSpPr>
        <p:spPr>
          <a:xfrm>
            <a:off x="990600" y="1388448"/>
            <a:ext cx="7162800" cy="2086725"/>
          </a:xfrm>
          <a:prstGeom prst="rect">
            <a:avLst/>
          </a:prstGeom>
          <a:noFill/>
        </p:spPr>
        <p:txBody>
          <a:bodyPr wrap="square" rtlCol="0">
            <a:spAutoFit/>
          </a:bodyPr>
          <a:lstStyle/>
          <a:p>
            <a:pPr algn="ctr">
              <a:lnSpc>
                <a:spcPct val="90000"/>
              </a:lnSpc>
            </a:pPr>
            <a:r>
              <a:rPr lang="en-US" sz="7200" b="1" dirty="0"/>
              <a:t>Photo Content</a:t>
            </a:r>
            <a:r>
              <a:rPr lang="en-US" sz="7200" b="1" baseline="0" dirty="0"/>
              <a:t> </a:t>
            </a:r>
            <a:r>
              <a:rPr lang="en-US" sz="7200" b="1" dirty="0"/>
              <a:t>Masters</a:t>
            </a:r>
          </a:p>
        </p:txBody>
      </p:sp>
    </p:spTree>
    <p:extLst>
      <p:ext uri="{BB962C8B-B14F-4D97-AF65-F5344CB8AC3E}">
        <p14:creationId xmlns:p14="http://schemas.microsoft.com/office/powerpoint/2010/main" val="3361035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 Content + Vertical Photo">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6"/>
            <a:ext cx="8686800" cy="762001"/>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228600" y="1447800"/>
            <a:ext cx="4191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2"/>
          </p:nvPr>
        </p:nvSpPr>
        <p:spPr>
          <a:xfrm>
            <a:off x="4572000" y="1150536"/>
            <a:ext cx="4572000" cy="5707464"/>
          </a:xfrm>
          <a:noFill/>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960096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 Content + Landscap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28600" y="2692400"/>
            <a:ext cx="8686800" cy="3251200"/>
          </a:xfrm>
        </p:spPr>
        <p:txBody>
          <a:bodyPr/>
          <a:lstStyle/>
          <a:p>
            <a:r>
              <a:rPr lang="en-US"/>
              <a:t>Drag picture to placeholder or click icon to add</a:t>
            </a:r>
            <a:endParaRPr lang="en-US" dirty="0"/>
          </a:p>
        </p:txBody>
      </p:sp>
      <p:sp>
        <p:nvSpPr>
          <p:cNvPr id="2" name="Title 1"/>
          <p:cNvSpPr>
            <a:spLocks noGrp="1"/>
          </p:cNvSpPr>
          <p:nvPr>
            <p:ph type="title"/>
          </p:nvPr>
        </p:nvSpPr>
        <p:spPr>
          <a:xfrm>
            <a:off x="228600" y="304806"/>
            <a:ext cx="86868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228600" y="1447807"/>
            <a:ext cx="8686800" cy="1066799"/>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154864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216650"/>
          </a:xfrm>
        </p:spPr>
        <p:txBody>
          <a:bodyPr anchor="ctr" anchorCtr="1"/>
          <a:lstStyle>
            <a:lvl1pPr marL="0" indent="0">
              <a:buNone/>
              <a:defRPr/>
            </a:lvl1pPr>
          </a:lstStyle>
          <a:p>
            <a:r>
              <a:rPr lang="en-US"/>
              <a:t>Drag picture to placeholder or click icon to add</a:t>
            </a:r>
            <a:endParaRPr lang="en-US" dirty="0"/>
          </a:p>
        </p:txBody>
      </p:sp>
      <p:sp>
        <p:nvSpPr>
          <p:cNvPr id="10" name="Rectangle 9"/>
          <p:cNvSpPr/>
          <p:nvPr userDrawn="1"/>
        </p:nvSpPr>
        <p:spPr>
          <a:xfrm>
            <a:off x="1" y="6213481"/>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1" name="Picture 10"/>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6213476"/>
            <a:ext cx="9139428" cy="640080"/>
          </a:xfrm>
          <a:prstGeom prst="rect">
            <a:avLst/>
          </a:prstGeom>
        </p:spPr>
      </p:pic>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70195" y="6400805"/>
            <a:ext cx="1873481" cy="282633"/>
          </a:xfrm>
          <a:prstGeom prst="rect">
            <a:avLst/>
          </a:prstGeom>
        </p:spPr>
      </p:pic>
    </p:spTree>
    <p:extLst>
      <p:ext uri="{BB962C8B-B14F-4D97-AF65-F5344CB8AC3E}">
        <p14:creationId xmlns:p14="http://schemas.microsoft.com/office/powerpoint/2010/main" val="1899191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Only Masters">
    <p:spTree>
      <p:nvGrpSpPr>
        <p:cNvPr id="1" name=""/>
        <p:cNvGrpSpPr/>
        <p:nvPr/>
      </p:nvGrpSpPr>
      <p:grpSpPr>
        <a:xfrm>
          <a:off x="0" y="0"/>
          <a:ext cx="0" cy="0"/>
          <a:chOff x="0" y="0"/>
          <a:chExt cx="0" cy="0"/>
        </a:xfrm>
      </p:grpSpPr>
      <p:sp>
        <p:nvSpPr>
          <p:cNvPr id="2" name="TextBox 1"/>
          <p:cNvSpPr txBox="1"/>
          <p:nvPr/>
        </p:nvSpPr>
        <p:spPr>
          <a:xfrm>
            <a:off x="990600" y="1388448"/>
            <a:ext cx="7162800" cy="2086725"/>
          </a:xfrm>
          <a:prstGeom prst="rect">
            <a:avLst/>
          </a:prstGeom>
          <a:noFill/>
        </p:spPr>
        <p:txBody>
          <a:bodyPr wrap="square" rtlCol="0">
            <a:spAutoFit/>
          </a:bodyPr>
          <a:lstStyle/>
          <a:p>
            <a:pPr algn="ctr">
              <a:lnSpc>
                <a:spcPct val="90000"/>
              </a:lnSpc>
            </a:pPr>
            <a:r>
              <a:rPr lang="en-US" sz="7200" b="1" dirty="0"/>
              <a:t>Title </a:t>
            </a:r>
            <a:br>
              <a:rPr lang="en-US" sz="7200" b="1" dirty="0"/>
            </a:br>
            <a:r>
              <a:rPr lang="en-US" sz="7200" b="1" dirty="0"/>
              <a:t>Only </a:t>
            </a:r>
            <a:r>
              <a:rPr lang="en-US" sz="7200" b="1" baseline="0" dirty="0"/>
              <a:t> </a:t>
            </a:r>
            <a:r>
              <a:rPr lang="en-US" sz="7200" b="1" dirty="0"/>
              <a:t>Masters</a:t>
            </a:r>
          </a:p>
        </p:txBody>
      </p:sp>
    </p:spTree>
    <p:extLst>
      <p:ext uri="{BB962C8B-B14F-4D97-AF65-F5344CB8AC3E}">
        <p14:creationId xmlns:p14="http://schemas.microsoft.com/office/powerpoint/2010/main" val="3194584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762000"/>
          </a:xfrm>
        </p:spPr>
        <p:txBody>
          <a:bodyPr/>
          <a:lstStyle/>
          <a:p>
            <a:r>
              <a:rPr lang="en-US"/>
              <a:t>Click to edit Master title style</a:t>
            </a:r>
          </a:p>
        </p:txBody>
      </p:sp>
    </p:spTree>
    <p:extLst>
      <p:ext uri="{BB962C8B-B14F-4D97-AF65-F5344CB8AC3E}">
        <p14:creationId xmlns:p14="http://schemas.microsoft.com/office/powerpoint/2010/main" val="2084617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4442552-3D40-4343-ABD4-FD2D6F11A07C}" type="slidenum">
              <a:rPr lang="en-US"/>
              <a:pPr>
                <a:defRPr/>
              </a:pPr>
              <a:t>‹#›</a:t>
            </a:fld>
            <a:endParaRPr lang="en-US" sz="1400" dirty="0"/>
          </a:p>
        </p:txBody>
      </p:sp>
    </p:spTree>
    <p:extLst>
      <p:ext uri="{BB962C8B-B14F-4D97-AF65-F5344CB8AC3E}">
        <p14:creationId xmlns:p14="http://schemas.microsoft.com/office/powerpoint/2010/main" val="25655345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Title No Line">
    <p:spTree>
      <p:nvGrpSpPr>
        <p:cNvPr id="1" name=""/>
        <p:cNvGrpSpPr/>
        <p:nvPr/>
      </p:nvGrpSpPr>
      <p:grpSpPr>
        <a:xfrm>
          <a:off x="0" y="0"/>
          <a:ext cx="0" cy="0"/>
          <a:chOff x="0" y="0"/>
          <a:chExt cx="0" cy="0"/>
        </a:xfrm>
      </p:grpSpPr>
      <p:sp>
        <p:nvSpPr>
          <p:cNvPr id="2" name="Title 1"/>
          <p:cNvSpPr>
            <a:spLocks noGrp="1"/>
          </p:cNvSpPr>
          <p:nvPr>
            <p:ph type="title"/>
          </p:nvPr>
        </p:nvSpPr>
        <p:spPr>
          <a:xfrm>
            <a:off x="227457" y="304800"/>
            <a:ext cx="8689086" cy="762000"/>
          </a:xfrm>
        </p:spPr>
        <p:txBody>
          <a:bodyPr/>
          <a:lstStyle/>
          <a:p>
            <a:r>
              <a:rPr lang="en-US"/>
              <a:t>Click to edit Master title style</a:t>
            </a:r>
          </a:p>
        </p:txBody>
      </p:sp>
      <p:sp>
        <p:nvSpPr>
          <p:cNvPr id="6" name="Rectangle 5"/>
          <p:cNvSpPr/>
          <p:nvPr userDrawn="1"/>
        </p:nvSpPr>
        <p:spPr>
          <a:xfrm>
            <a:off x="1" y="6213481"/>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6213476"/>
            <a:ext cx="9139428" cy="640080"/>
          </a:xfrm>
          <a:prstGeom prst="rect">
            <a:avLst/>
          </a:prstGeom>
        </p:spPr>
      </p:pic>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70195" y="6400805"/>
            <a:ext cx="1873481" cy="282633"/>
          </a:xfrm>
          <a:prstGeom prst="rect">
            <a:avLst/>
          </a:prstGeom>
        </p:spPr>
      </p:pic>
    </p:spTree>
    <p:extLst>
      <p:ext uri="{BB962C8B-B14F-4D97-AF65-F5344CB8AC3E}">
        <p14:creationId xmlns:p14="http://schemas.microsoft.com/office/powerpoint/2010/main" val="1617028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 Line Only">
    <p:spTree>
      <p:nvGrpSpPr>
        <p:cNvPr id="1" name=""/>
        <p:cNvGrpSpPr/>
        <p:nvPr/>
      </p:nvGrpSpPr>
      <p:grpSpPr>
        <a:xfrm>
          <a:off x="0" y="0"/>
          <a:ext cx="0" cy="0"/>
          <a:chOff x="0" y="0"/>
          <a:chExt cx="0" cy="0"/>
        </a:xfrm>
      </p:grpSpPr>
      <p:sp>
        <p:nvSpPr>
          <p:cNvPr id="2" name="Title 1"/>
          <p:cNvSpPr>
            <a:spLocks noGrp="1"/>
          </p:cNvSpPr>
          <p:nvPr>
            <p:ph type="title"/>
          </p:nvPr>
        </p:nvSpPr>
        <p:spPr>
          <a:xfrm>
            <a:off x="227457" y="304800"/>
            <a:ext cx="8689086" cy="762000"/>
          </a:xfrm>
        </p:spPr>
        <p:txBody>
          <a:bodyPr/>
          <a:lstStyle/>
          <a:p>
            <a:r>
              <a:rPr lang="en-US"/>
              <a:t>Click to edit Master title style</a:t>
            </a:r>
          </a:p>
        </p:txBody>
      </p:sp>
      <p:cxnSp>
        <p:nvCxnSpPr>
          <p:cNvPr id="5" name="Straight Connector 4"/>
          <p:cNvCxnSpPr/>
          <p:nvPr userDrawn="1"/>
        </p:nvCxnSpPr>
        <p:spPr>
          <a:xfrm>
            <a:off x="227459" y="1143000"/>
            <a:ext cx="891654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909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 Nothing Els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686800" cy="762000"/>
          </a:xfrm>
        </p:spPr>
        <p:txBody>
          <a:bodyPr anchor="b" anchorCtr="0"/>
          <a:lstStyle/>
          <a:p>
            <a:r>
              <a:rPr lang="en-US"/>
              <a:t>Click to edit Master title style</a:t>
            </a:r>
          </a:p>
        </p:txBody>
      </p:sp>
    </p:spTree>
    <p:extLst>
      <p:ext uri="{BB962C8B-B14F-4D97-AF65-F5344CB8AC3E}">
        <p14:creationId xmlns:p14="http://schemas.microsoft.com/office/powerpoint/2010/main" val="2500845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Blank Master">
    <p:spTree>
      <p:nvGrpSpPr>
        <p:cNvPr id="1" name=""/>
        <p:cNvGrpSpPr/>
        <p:nvPr/>
      </p:nvGrpSpPr>
      <p:grpSpPr>
        <a:xfrm>
          <a:off x="0" y="0"/>
          <a:ext cx="0" cy="0"/>
          <a:chOff x="0" y="0"/>
          <a:chExt cx="0" cy="0"/>
        </a:xfrm>
      </p:grpSpPr>
      <p:sp>
        <p:nvSpPr>
          <p:cNvPr id="2" name="TextBox 1"/>
          <p:cNvSpPr txBox="1"/>
          <p:nvPr/>
        </p:nvSpPr>
        <p:spPr>
          <a:xfrm>
            <a:off x="990600" y="1388443"/>
            <a:ext cx="7162800" cy="1089529"/>
          </a:xfrm>
          <a:prstGeom prst="rect">
            <a:avLst/>
          </a:prstGeom>
          <a:noFill/>
        </p:spPr>
        <p:txBody>
          <a:bodyPr wrap="square" rtlCol="0">
            <a:spAutoFit/>
          </a:bodyPr>
          <a:lstStyle/>
          <a:p>
            <a:pPr algn="ctr">
              <a:lnSpc>
                <a:spcPct val="90000"/>
              </a:lnSpc>
            </a:pPr>
            <a:r>
              <a:rPr lang="en-US" sz="7200" b="1" dirty="0"/>
              <a:t>Blank Masters</a:t>
            </a:r>
          </a:p>
        </p:txBody>
      </p:sp>
    </p:spTree>
    <p:extLst>
      <p:ext uri="{BB962C8B-B14F-4D97-AF65-F5344CB8AC3E}">
        <p14:creationId xmlns:p14="http://schemas.microsoft.com/office/powerpoint/2010/main" val="2122414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with Footer">
    <p:spTree>
      <p:nvGrpSpPr>
        <p:cNvPr id="1" name=""/>
        <p:cNvGrpSpPr/>
        <p:nvPr/>
      </p:nvGrpSpPr>
      <p:grpSpPr>
        <a:xfrm>
          <a:off x="0" y="0"/>
          <a:ext cx="0" cy="0"/>
          <a:chOff x="0" y="0"/>
          <a:chExt cx="0" cy="0"/>
        </a:xfrm>
      </p:grpSpPr>
      <p:sp>
        <p:nvSpPr>
          <p:cNvPr id="5" name="Rectangle 4"/>
          <p:cNvSpPr/>
          <p:nvPr userDrawn="1"/>
        </p:nvSpPr>
        <p:spPr>
          <a:xfrm>
            <a:off x="1" y="6213481"/>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6" name="Picture 5"/>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6213476"/>
            <a:ext cx="9139428" cy="640080"/>
          </a:xfrm>
          <a:prstGeom prst="rect">
            <a:avLst/>
          </a:prstGeom>
        </p:spPr>
      </p:pic>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70195" y="6400805"/>
            <a:ext cx="1873481" cy="282633"/>
          </a:xfrm>
          <a:prstGeom prst="rect">
            <a:avLst/>
          </a:prstGeom>
        </p:spPr>
      </p:pic>
    </p:spTree>
    <p:extLst>
      <p:ext uri="{BB962C8B-B14F-4D97-AF65-F5344CB8AC3E}">
        <p14:creationId xmlns:p14="http://schemas.microsoft.com/office/powerpoint/2010/main" val="2382027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209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ECTIONS">
    <p:spTree>
      <p:nvGrpSpPr>
        <p:cNvPr id="1" name=""/>
        <p:cNvGrpSpPr/>
        <p:nvPr/>
      </p:nvGrpSpPr>
      <p:grpSpPr>
        <a:xfrm>
          <a:off x="0" y="0"/>
          <a:ext cx="0" cy="0"/>
          <a:chOff x="0" y="0"/>
          <a:chExt cx="0" cy="0"/>
        </a:xfrm>
      </p:grpSpPr>
      <p:sp>
        <p:nvSpPr>
          <p:cNvPr id="2" name="TextBox 1"/>
          <p:cNvSpPr txBox="1"/>
          <p:nvPr/>
        </p:nvSpPr>
        <p:spPr>
          <a:xfrm>
            <a:off x="990600" y="2053243"/>
            <a:ext cx="7162800" cy="2086725"/>
          </a:xfrm>
          <a:prstGeom prst="rect">
            <a:avLst/>
          </a:prstGeom>
          <a:noFill/>
        </p:spPr>
        <p:txBody>
          <a:bodyPr wrap="square" rtlCol="0">
            <a:spAutoFit/>
          </a:bodyPr>
          <a:lstStyle/>
          <a:p>
            <a:pPr algn="ctr">
              <a:lnSpc>
                <a:spcPct val="90000"/>
              </a:lnSpc>
            </a:pPr>
            <a:r>
              <a:rPr lang="en-US" sz="7200" b="1" dirty="0"/>
              <a:t>Section</a:t>
            </a:r>
            <a:r>
              <a:rPr lang="en-US" sz="7200" b="1" baseline="0" dirty="0"/>
              <a:t> Masters</a:t>
            </a:r>
            <a:endParaRPr lang="en-US" sz="7200" b="1" dirty="0"/>
          </a:p>
        </p:txBody>
      </p:sp>
    </p:spTree>
    <p:extLst>
      <p:ext uri="{BB962C8B-B14F-4D97-AF65-F5344CB8AC3E}">
        <p14:creationId xmlns:p14="http://schemas.microsoft.com/office/powerpoint/2010/main" val="2917175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3784"/>
            <a:ext cx="8535786" cy="6854217"/>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a:solidFill>
                <a:srgbClr val="FFFFFF"/>
              </a:solidFill>
              <a:latin typeface="Arial"/>
            </a:endParaRPr>
          </a:p>
        </p:txBody>
      </p:sp>
      <p:sp>
        <p:nvSpPr>
          <p:cNvPr id="21" name="object 47"/>
          <p:cNvSpPr/>
          <p:nvPr userDrawn="1"/>
        </p:nvSpPr>
        <p:spPr>
          <a:xfrm>
            <a:off x="8570031" y="5379326"/>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sz="135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785012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Header - Red">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CB3328">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1335"/>
            <a:ext cx="8537171" cy="6855330"/>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CB3328">
              <a:alpha val="85000"/>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a:solidFill>
                <a:srgbClr val="FFFFFF"/>
              </a:solidFill>
              <a:latin typeface="Arial"/>
            </a:endParaRPr>
          </a:p>
        </p:txBody>
      </p:sp>
      <p:sp>
        <p:nvSpPr>
          <p:cNvPr id="21" name="object 47"/>
          <p:cNvSpPr/>
          <p:nvPr userDrawn="1"/>
        </p:nvSpPr>
        <p:spPr>
          <a:xfrm>
            <a:off x="8570031" y="5378450"/>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CB3328">
              <a:alpha val="85000"/>
            </a:srgbClr>
          </a:solidFill>
        </p:spPr>
        <p:txBody>
          <a:bodyPr wrap="square" lIns="0" tIns="0" rIns="0" bIns="0" rtlCol="0"/>
          <a:lstStyle/>
          <a:p>
            <a:endParaRPr sz="135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230814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 Orange">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ED752A">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9" y="1335"/>
            <a:ext cx="8537171" cy="6855330"/>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ED752A">
              <a:alpha val="84706"/>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a:solidFill>
                <a:srgbClr val="FFFFFF"/>
              </a:solidFill>
              <a:latin typeface="Arial"/>
            </a:endParaRPr>
          </a:p>
        </p:txBody>
      </p:sp>
      <p:sp>
        <p:nvSpPr>
          <p:cNvPr id="21" name="object 47"/>
          <p:cNvSpPr/>
          <p:nvPr userDrawn="1"/>
        </p:nvSpPr>
        <p:spPr>
          <a:xfrm>
            <a:off x="8570031" y="5378450"/>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ED752A">
              <a:alpha val="85000"/>
            </a:srgbClr>
          </a:solidFill>
        </p:spPr>
        <p:txBody>
          <a:bodyPr wrap="square" lIns="0" tIns="0" rIns="0" bIns="0" rtlCol="0"/>
          <a:lstStyle/>
          <a:p>
            <a:endParaRPr sz="135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1978863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4FC043B-D6CB-B947-863F-EA540207AE2D}" type="slidenum">
              <a:rPr lang="en-US"/>
              <a:pPr>
                <a:defRPr/>
              </a:pPr>
              <a:t>‹#›</a:t>
            </a:fld>
            <a:endParaRPr lang="en-US" sz="1400" dirty="0"/>
          </a:p>
        </p:txBody>
      </p:sp>
    </p:spTree>
    <p:extLst>
      <p:ext uri="{BB962C8B-B14F-4D97-AF65-F5344CB8AC3E}">
        <p14:creationId xmlns:p14="http://schemas.microsoft.com/office/powerpoint/2010/main" val="5485585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Header - Green">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A4BB32">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 y="1335"/>
            <a:ext cx="8537171" cy="6855330"/>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A4BB32">
              <a:alpha val="85000"/>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a:solidFill>
                <a:srgbClr val="FFFFFF"/>
              </a:solidFill>
              <a:latin typeface="Arial"/>
            </a:endParaRPr>
          </a:p>
        </p:txBody>
      </p:sp>
      <p:sp>
        <p:nvSpPr>
          <p:cNvPr id="21" name="object 47"/>
          <p:cNvSpPr/>
          <p:nvPr userDrawn="1"/>
        </p:nvSpPr>
        <p:spPr>
          <a:xfrm>
            <a:off x="8570031" y="5378450"/>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A4BB32">
              <a:alpha val="85000"/>
            </a:srgbClr>
          </a:solidFill>
        </p:spPr>
        <p:txBody>
          <a:bodyPr wrap="square" lIns="0" tIns="0" rIns="0" bIns="0" rtlCol="0"/>
          <a:lstStyle/>
          <a:p>
            <a:endParaRPr sz="135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273837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Header - SkyBlue">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1089B1">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9" y="1335"/>
            <a:ext cx="8537171" cy="6855330"/>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1089B1">
              <a:alpha val="84706"/>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a:solidFill>
                <a:srgbClr val="FFFFFF"/>
              </a:solidFill>
              <a:latin typeface="Arial"/>
            </a:endParaRPr>
          </a:p>
        </p:txBody>
      </p:sp>
      <p:sp>
        <p:nvSpPr>
          <p:cNvPr id="21" name="object 47"/>
          <p:cNvSpPr/>
          <p:nvPr userDrawn="1"/>
        </p:nvSpPr>
        <p:spPr>
          <a:xfrm>
            <a:off x="8570031" y="5380101"/>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1089B1">
              <a:alpha val="85000"/>
            </a:srgbClr>
          </a:solidFill>
        </p:spPr>
        <p:txBody>
          <a:bodyPr wrap="square" lIns="0" tIns="0" rIns="0" bIns="0" rtlCol="0"/>
          <a:lstStyle/>
          <a:p>
            <a:endParaRPr sz="135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2906140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 Purple">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511A6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9" y="1335"/>
            <a:ext cx="8537171" cy="6855330"/>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511A69">
              <a:alpha val="85000"/>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a:solidFill>
                <a:srgbClr val="FFFFFF"/>
              </a:solidFill>
              <a:latin typeface="Arial"/>
            </a:endParaRPr>
          </a:p>
        </p:txBody>
      </p:sp>
      <p:sp>
        <p:nvSpPr>
          <p:cNvPr id="21" name="object 47"/>
          <p:cNvSpPr/>
          <p:nvPr userDrawn="1"/>
        </p:nvSpPr>
        <p:spPr>
          <a:xfrm>
            <a:off x="8570031" y="5377949"/>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511A69">
              <a:alpha val="85000"/>
            </a:srgbClr>
          </a:solidFill>
        </p:spPr>
        <p:txBody>
          <a:bodyPr wrap="square" lIns="0" tIns="0" rIns="0" bIns="0" rtlCol="0"/>
          <a:lstStyle/>
          <a:p>
            <a:endParaRPr sz="135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2860576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143000" y="3187509"/>
            <a:ext cx="6858000" cy="619125"/>
          </a:xfrm>
          <a:prstGeom prst="rect">
            <a:avLst/>
          </a:prstGeom>
        </p:spPr>
      </p:pic>
    </p:spTree>
    <p:extLst>
      <p:ext uri="{BB962C8B-B14F-4D97-AF65-F5344CB8AC3E}">
        <p14:creationId xmlns:p14="http://schemas.microsoft.com/office/powerpoint/2010/main" val="3885435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chemeClr val="tx2">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9" name="object 4"/>
          <p:cNvSpPr/>
          <p:nvPr/>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chemeClr val="tx2">
              <a:alpha val="85000"/>
            </a:schemeClr>
          </a:solidFill>
          <a:ln>
            <a:noFill/>
          </a:ln>
          <a:effectLst/>
        </p:spPr>
        <p:txBody>
          <a:bodyPr vert="horz" wrap="square" lIns="457200" tIns="457200" rIns="640080" bIns="621792" rtlCol="0" anchor="ctr" anchorCtr="0">
            <a:noAutofit/>
          </a:bodyPr>
          <a:lstStyle/>
          <a:p>
            <a:pPr lvl="0">
              <a:lnSpc>
                <a:spcPct val="90000"/>
              </a:lnSpc>
              <a:spcBef>
                <a:spcPct val="0"/>
              </a:spcBef>
              <a:buNone/>
            </a:pPr>
            <a:endParaRPr sz="4000" b="0" i="0">
              <a:solidFill>
                <a:srgbClr val="FFFFFF"/>
              </a:solidFill>
              <a:latin typeface="Arial"/>
            </a:endParaRPr>
          </a:p>
        </p:txBody>
      </p:sp>
      <p:sp>
        <p:nvSpPr>
          <p:cNvPr id="10" name="object 47"/>
          <p:cNvSpPr/>
          <p:nvPr/>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tx2">
              <a:alpha val="85000"/>
            </a:schemeClr>
          </a:solidFill>
        </p:spPr>
        <p:txBody>
          <a:bodyPr wrap="square" lIns="0" tIns="0" rIns="0" bIns="0" rtlCol="0"/>
          <a:lstStyle/>
          <a:p>
            <a:endParaRPr>
              <a:latin typeface="Arial"/>
            </a:endParaRPr>
          </a:p>
        </p:txBody>
      </p:sp>
      <p:sp>
        <p:nvSpPr>
          <p:cNvPr id="2" name="Title 1"/>
          <p:cNvSpPr>
            <a:spLocks noGrp="1"/>
          </p:cNvSpPr>
          <p:nvPr>
            <p:ph type="ctrTitle"/>
          </p:nvPr>
        </p:nvSpPr>
        <p:spPr>
          <a:xfrm>
            <a:off x="1164253" y="1371601"/>
            <a:ext cx="6395224" cy="1958726"/>
          </a:xfrm>
          <a:solidFill>
            <a:schemeClr val="tx2">
              <a:alpha val="0"/>
            </a:schemeClr>
          </a:solidFill>
        </p:spPr>
        <p:txBody>
          <a:bodyPr lIns="0" rIns="0" bIns="91440" anchor="b" anchorCtr="0"/>
          <a:lstStyle>
            <a:lvl1pPr>
              <a:defRPr sz="3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64253" y="3330328"/>
            <a:ext cx="6395224" cy="1546471"/>
          </a:xfrm>
          <a:solidFill>
            <a:schemeClr val="tx2">
              <a:alpha val="0"/>
            </a:schemeClr>
          </a:solidFill>
        </p:spPr>
        <p:txBody>
          <a:bodyPr lIns="0" rIns="0" bIns="91440">
            <a:noAutofit/>
          </a:bodyPr>
          <a:lstStyle>
            <a:lvl1pPr marL="0" indent="0" algn="l">
              <a:lnSpc>
                <a:spcPct val="103000"/>
              </a:lnSpc>
              <a:spcBef>
                <a:spcPts val="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5867400"/>
            <a:ext cx="5867400" cy="396218"/>
          </a:xfrm>
          <a:prstGeom prst="rect">
            <a:avLst/>
          </a:prstGeom>
        </p:spPr>
      </p:pic>
    </p:spTree>
    <p:extLst>
      <p:ext uri="{BB962C8B-B14F-4D97-AF65-F5344CB8AC3E}">
        <p14:creationId xmlns:p14="http://schemas.microsoft.com/office/powerpoint/2010/main" val="801614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EXT CONTENT MASTERS">
    <p:spTree>
      <p:nvGrpSpPr>
        <p:cNvPr id="1" name=""/>
        <p:cNvGrpSpPr/>
        <p:nvPr/>
      </p:nvGrpSpPr>
      <p:grpSpPr>
        <a:xfrm>
          <a:off x="0" y="0"/>
          <a:ext cx="0" cy="0"/>
          <a:chOff x="0" y="0"/>
          <a:chExt cx="0" cy="0"/>
        </a:xfrm>
      </p:grpSpPr>
      <p:sp>
        <p:nvSpPr>
          <p:cNvPr id="2" name="TextBox 1"/>
          <p:cNvSpPr txBox="1"/>
          <p:nvPr/>
        </p:nvSpPr>
        <p:spPr>
          <a:xfrm>
            <a:off x="990600" y="1388442"/>
            <a:ext cx="7162800" cy="4081117"/>
          </a:xfrm>
          <a:prstGeom prst="rect">
            <a:avLst/>
          </a:prstGeom>
          <a:noFill/>
        </p:spPr>
        <p:txBody>
          <a:bodyPr wrap="square" rtlCol="0">
            <a:spAutoFit/>
          </a:bodyPr>
          <a:lstStyle/>
          <a:p>
            <a:pPr algn="ctr">
              <a:lnSpc>
                <a:spcPct val="90000"/>
              </a:lnSpc>
            </a:pPr>
            <a:r>
              <a:rPr lang="en-US" sz="9600" b="1" dirty="0"/>
              <a:t>Text Content</a:t>
            </a:r>
            <a:r>
              <a:rPr lang="en-US" sz="9600" b="1" baseline="0" dirty="0"/>
              <a:t> </a:t>
            </a:r>
            <a:r>
              <a:rPr lang="en-US" sz="9600" b="1" dirty="0"/>
              <a:t>Masters</a:t>
            </a:r>
          </a:p>
        </p:txBody>
      </p:sp>
    </p:spTree>
    <p:extLst>
      <p:ext uri="{BB962C8B-B14F-4D97-AF65-F5344CB8AC3E}">
        <p14:creationId xmlns:p14="http://schemas.microsoft.com/office/powerpoint/2010/main" val="3589356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7903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 Paragraph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4648199"/>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157476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990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04950"/>
            <a:ext cx="4040188" cy="639762"/>
          </a:xfrm>
        </p:spPr>
        <p:txBody>
          <a:bodyPr anchor="b"/>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4712"/>
            <a:ext cx="4040188" cy="3951288"/>
          </a:xfrm>
        </p:spPr>
        <p:txBody>
          <a:bodyPr/>
          <a:lstStyle>
            <a:lvl1pPr>
              <a:defRPr sz="20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04950"/>
            <a:ext cx="4041775" cy="639762"/>
          </a:xfrm>
        </p:spPr>
        <p:txBody>
          <a:bodyPr anchor="b"/>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44712"/>
            <a:ext cx="4041775" cy="3951288"/>
          </a:xfrm>
        </p:spPr>
        <p:txBody>
          <a:bodyPr/>
          <a:lstStyle>
            <a:lvl1pPr>
              <a:defRPr sz="20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8096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EBF13E5-CC17-6A4E-A7F2-800D7253EE7D}" type="slidenum">
              <a:rPr lang="en-US"/>
              <a:pPr>
                <a:defRPr/>
              </a:pPr>
              <a:t>‹#›</a:t>
            </a:fld>
            <a:endParaRPr lang="en-US" sz="1400" dirty="0"/>
          </a:p>
        </p:txBody>
      </p:sp>
    </p:spTree>
    <p:extLst>
      <p:ext uri="{BB962C8B-B14F-4D97-AF65-F5344CB8AC3E}">
        <p14:creationId xmlns:p14="http://schemas.microsoft.com/office/powerpoint/2010/main" val="14482362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0"/>
            <a:ext cx="2560320"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3291840" y="1447800"/>
            <a:ext cx="2560320"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124222" y="1447800"/>
            <a:ext cx="2560320"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defTabSz="45402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5823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4_SECTIONS">
    <p:spTree>
      <p:nvGrpSpPr>
        <p:cNvPr id="1" name=""/>
        <p:cNvGrpSpPr/>
        <p:nvPr/>
      </p:nvGrpSpPr>
      <p:grpSpPr>
        <a:xfrm>
          <a:off x="0" y="0"/>
          <a:ext cx="0" cy="0"/>
          <a:chOff x="0" y="0"/>
          <a:chExt cx="0" cy="0"/>
        </a:xfrm>
      </p:grpSpPr>
      <p:sp>
        <p:nvSpPr>
          <p:cNvPr id="2" name="TextBox 1"/>
          <p:cNvSpPr txBox="1"/>
          <p:nvPr/>
        </p:nvSpPr>
        <p:spPr>
          <a:xfrm>
            <a:off x="990600" y="1388442"/>
            <a:ext cx="7162800" cy="4081117"/>
          </a:xfrm>
          <a:prstGeom prst="rect">
            <a:avLst/>
          </a:prstGeom>
          <a:noFill/>
        </p:spPr>
        <p:txBody>
          <a:bodyPr wrap="square" rtlCol="0">
            <a:spAutoFit/>
          </a:bodyPr>
          <a:lstStyle/>
          <a:p>
            <a:pPr algn="ctr">
              <a:lnSpc>
                <a:spcPct val="90000"/>
              </a:lnSpc>
            </a:pPr>
            <a:r>
              <a:rPr lang="en-US" sz="9600" b="1" dirty="0"/>
              <a:t>Photo Content</a:t>
            </a:r>
            <a:r>
              <a:rPr lang="en-US" sz="9600" b="1" baseline="0" dirty="0"/>
              <a:t> </a:t>
            </a:r>
            <a:r>
              <a:rPr lang="en-US" sz="9600" b="1" dirty="0"/>
              <a:t>Masters</a:t>
            </a:r>
          </a:p>
        </p:txBody>
      </p:sp>
    </p:spTree>
    <p:extLst>
      <p:ext uri="{BB962C8B-B14F-4D97-AF65-F5344CB8AC3E}">
        <p14:creationId xmlns:p14="http://schemas.microsoft.com/office/powerpoint/2010/main" val="211669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 Content + Vertical Photo">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457200" y="1447800"/>
            <a:ext cx="3962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2"/>
          </p:nvPr>
        </p:nvSpPr>
        <p:spPr>
          <a:xfrm>
            <a:off x="4724400" y="1150536"/>
            <a:ext cx="4419600" cy="5707464"/>
          </a:xfrm>
          <a:noFill/>
        </p:spPr>
        <p:txBody>
          <a:bodyPr/>
          <a:lstStyle/>
          <a:p>
            <a:r>
              <a:rPr lang="en-US"/>
              <a:t>Click icon to add picture</a:t>
            </a:r>
            <a:endParaRPr lang="en-US" dirty="0"/>
          </a:p>
        </p:txBody>
      </p:sp>
    </p:spTree>
    <p:extLst>
      <p:ext uri="{BB962C8B-B14F-4D97-AF65-F5344CB8AC3E}">
        <p14:creationId xmlns:p14="http://schemas.microsoft.com/office/powerpoint/2010/main" val="3286838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 Content + Landscap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57200" y="2692400"/>
            <a:ext cx="8229600" cy="3251200"/>
          </a:xfrm>
        </p:spPr>
        <p:txBody>
          <a:bodyPr/>
          <a:lstStyle/>
          <a:p>
            <a:r>
              <a:rPr lang="en-US"/>
              <a:t>Click icon to add picture</a:t>
            </a:r>
            <a:endParaRPr lang="en-US" dirty="0"/>
          </a:p>
        </p:txBody>
      </p:sp>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1066799"/>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980486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itle Only Masters">
    <p:spTree>
      <p:nvGrpSpPr>
        <p:cNvPr id="1" name=""/>
        <p:cNvGrpSpPr/>
        <p:nvPr/>
      </p:nvGrpSpPr>
      <p:grpSpPr>
        <a:xfrm>
          <a:off x="0" y="0"/>
          <a:ext cx="0" cy="0"/>
          <a:chOff x="0" y="0"/>
          <a:chExt cx="0" cy="0"/>
        </a:xfrm>
      </p:grpSpPr>
      <p:sp>
        <p:nvSpPr>
          <p:cNvPr id="2" name="TextBox 1"/>
          <p:cNvSpPr txBox="1"/>
          <p:nvPr/>
        </p:nvSpPr>
        <p:spPr>
          <a:xfrm>
            <a:off x="990600" y="1388442"/>
            <a:ext cx="7162800" cy="4081117"/>
          </a:xfrm>
          <a:prstGeom prst="rect">
            <a:avLst/>
          </a:prstGeom>
          <a:noFill/>
        </p:spPr>
        <p:txBody>
          <a:bodyPr wrap="square" rtlCol="0">
            <a:spAutoFit/>
          </a:bodyPr>
          <a:lstStyle/>
          <a:p>
            <a:pPr algn="ctr">
              <a:lnSpc>
                <a:spcPct val="90000"/>
              </a:lnSpc>
            </a:pPr>
            <a:r>
              <a:rPr lang="en-US" sz="9600" b="1" dirty="0"/>
              <a:t>Title </a:t>
            </a:r>
            <a:br>
              <a:rPr lang="en-US" sz="9600" b="1" dirty="0"/>
            </a:br>
            <a:r>
              <a:rPr lang="en-US" sz="9600" b="1" dirty="0"/>
              <a:t>Only </a:t>
            </a:r>
            <a:r>
              <a:rPr lang="en-US" sz="9600" b="1" baseline="0" dirty="0"/>
              <a:t> </a:t>
            </a:r>
            <a:r>
              <a:rPr lang="en-US" sz="9600" b="1" dirty="0"/>
              <a:t>Masters</a:t>
            </a:r>
          </a:p>
        </p:txBody>
      </p:sp>
    </p:spTree>
    <p:extLst>
      <p:ext uri="{BB962C8B-B14F-4D97-AF65-F5344CB8AC3E}">
        <p14:creationId xmlns:p14="http://schemas.microsoft.com/office/powerpoint/2010/main" val="1656340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spTree>
    <p:extLst>
      <p:ext uri="{BB962C8B-B14F-4D97-AF65-F5344CB8AC3E}">
        <p14:creationId xmlns:p14="http://schemas.microsoft.com/office/powerpoint/2010/main" val="496026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sp>
        <p:nvSpPr>
          <p:cNvPr id="3" name="Rectangle 2"/>
          <p:cNvSpPr/>
          <p:nvPr/>
        </p:nvSpPr>
        <p:spPr>
          <a:xfrm>
            <a:off x="1" y="6213475"/>
            <a:ext cx="9144000" cy="644525"/>
          </a:xfrm>
          <a:prstGeom prst="rect">
            <a:avLst/>
          </a:prstGeom>
          <a:solidFill>
            <a:schemeClr val="tx2">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alphaModFix amt="10000"/>
            <a:extLst>
              <a:ext uri="{28A0092B-C50C-407E-A947-70E740481C1C}">
                <a14:useLocalDpi xmlns:a14="http://schemas.microsoft.com/office/drawing/2010/main" val="0"/>
              </a:ext>
            </a:extLst>
          </a:blip>
          <a:srcRect l="12065" t="83290" r="15106"/>
          <a:stretch/>
        </p:blipFill>
        <p:spPr>
          <a:xfrm>
            <a:off x="-11723" y="6213475"/>
            <a:ext cx="9155724" cy="6445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Tree>
    <p:extLst>
      <p:ext uri="{BB962C8B-B14F-4D97-AF65-F5344CB8AC3E}">
        <p14:creationId xmlns:p14="http://schemas.microsoft.com/office/powerpoint/2010/main" val="4153440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Only" preserve="1">
  <p:cSld name="Title + Lin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cxnSp>
        <p:nvCxnSpPr>
          <p:cNvPr id="3" name="Straight Connector 2"/>
          <p:cNvCxnSpPr/>
          <p:nvPr userDrawn="1"/>
        </p:nvCxnSpPr>
        <p:spPr>
          <a:xfrm>
            <a:off x="457200" y="1143000"/>
            <a:ext cx="868680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2130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Title-High + Noth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45444"/>
            <a:ext cx="8229600" cy="821357"/>
          </a:xfrm>
        </p:spPr>
        <p:txBody>
          <a:bodyPr anchor="t" anchorCtr="0"/>
          <a:lstStyle/>
          <a:p>
            <a:r>
              <a:rPr lang="en-US"/>
              <a:t>Click to edit Master title style</a:t>
            </a:r>
          </a:p>
        </p:txBody>
      </p:sp>
    </p:spTree>
    <p:extLst>
      <p:ext uri="{BB962C8B-B14F-4D97-AF65-F5344CB8AC3E}">
        <p14:creationId xmlns:p14="http://schemas.microsoft.com/office/powerpoint/2010/main" val="2617352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Blank Master">
    <p:spTree>
      <p:nvGrpSpPr>
        <p:cNvPr id="1" name=""/>
        <p:cNvGrpSpPr/>
        <p:nvPr/>
      </p:nvGrpSpPr>
      <p:grpSpPr>
        <a:xfrm>
          <a:off x="0" y="0"/>
          <a:ext cx="0" cy="0"/>
          <a:chOff x="0" y="0"/>
          <a:chExt cx="0" cy="0"/>
        </a:xfrm>
      </p:grpSpPr>
      <p:sp>
        <p:nvSpPr>
          <p:cNvPr id="2" name="TextBox 1"/>
          <p:cNvSpPr txBox="1"/>
          <p:nvPr/>
        </p:nvSpPr>
        <p:spPr>
          <a:xfrm>
            <a:off x="990600" y="1388442"/>
            <a:ext cx="7162800" cy="2751522"/>
          </a:xfrm>
          <a:prstGeom prst="rect">
            <a:avLst/>
          </a:prstGeom>
          <a:noFill/>
        </p:spPr>
        <p:txBody>
          <a:bodyPr wrap="square" rtlCol="0">
            <a:spAutoFit/>
          </a:bodyPr>
          <a:lstStyle/>
          <a:p>
            <a:pPr algn="ctr">
              <a:lnSpc>
                <a:spcPct val="90000"/>
              </a:lnSpc>
            </a:pPr>
            <a:r>
              <a:rPr lang="en-US" sz="9600" b="1" dirty="0"/>
              <a:t>Blank Masters</a:t>
            </a:r>
          </a:p>
        </p:txBody>
      </p:sp>
    </p:spTree>
    <p:extLst>
      <p:ext uri="{BB962C8B-B14F-4D97-AF65-F5344CB8AC3E}">
        <p14:creationId xmlns:p14="http://schemas.microsoft.com/office/powerpoint/2010/main" val="3412731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E9F5729-CD3C-3F46-AA5E-8227584FD4C3}" type="slidenum">
              <a:rPr lang="en-US"/>
              <a:pPr>
                <a:defRPr/>
              </a:pPr>
              <a:t>‹#›</a:t>
            </a:fld>
            <a:endParaRPr lang="en-US" sz="1400" dirty="0"/>
          </a:p>
        </p:txBody>
      </p:sp>
    </p:spTree>
    <p:extLst>
      <p:ext uri="{BB962C8B-B14F-4D97-AF65-F5344CB8AC3E}">
        <p14:creationId xmlns:p14="http://schemas.microsoft.com/office/powerpoint/2010/main" val="36132997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Blank with Footer">
    <p:spTree>
      <p:nvGrpSpPr>
        <p:cNvPr id="1" name=""/>
        <p:cNvGrpSpPr/>
        <p:nvPr/>
      </p:nvGrpSpPr>
      <p:grpSpPr>
        <a:xfrm>
          <a:off x="0" y="0"/>
          <a:ext cx="0" cy="0"/>
          <a:chOff x="0" y="0"/>
          <a:chExt cx="0" cy="0"/>
        </a:xfrm>
      </p:grpSpPr>
      <p:sp>
        <p:nvSpPr>
          <p:cNvPr id="5" name="Rectangle 4"/>
          <p:cNvSpPr/>
          <p:nvPr/>
        </p:nvSpPr>
        <p:spPr>
          <a:xfrm>
            <a:off x="1" y="6213475"/>
            <a:ext cx="9144000" cy="644525"/>
          </a:xfrm>
          <a:prstGeom prst="rect">
            <a:avLst/>
          </a:prstGeom>
          <a:solidFill>
            <a:schemeClr val="tx2">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a:alphaModFix amt="10000"/>
            <a:extLst>
              <a:ext uri="{28A0092B-C50C-407E-A947-70E740481C1C}">
                <a14:useLocalDpi xmlns:a14="http://schemas.microsoft.com/office/drawing/2010/main" val="0"/>
              </a:ext>
            </a:extLst>
          </a:blip>
          <a:srcRect l="12065" t="83290" r="15106"/>
          <a:stretch/>
        </p:blipFill>
        <p:spPr>
          <a:xfrm>
            <a:off x="-11723" y="6213475"/>
            <a:ext cx="9155724" cy="6445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Tree>
    <p:extLst>
      <p:ext uri="{BB962C8B-B14F-4D97-AF65-F5344CB8AC3E}">
        <p14:creationId xmlns:p14="http://schemas.microsoft.com/office/powerpoint/2010/main" val="2130805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801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SECTIONS">
    <p:spTree>
      <p:nvGrpSpPr>
        <p:cNvPr id="1" name=""/>
        <p:cNvGrpSpPr/>
        <p:nvPr/>
      </p:nvGrpSpPr>
      <p:grpSpPr>
        <a:xfrm>
          <a:off x="0" y="0"/>
          <a:ext cx="0" cy="0"/>
          <a:chOff x="0" y="0"/>
          <a:chExt cx="0" cy="0"/>
        </a:xfrm>
      </p:grpSpPr>
      <p:sp>
        <p:nvSpPr>
          <p:cNvPr id="2" name="TextBox 1"/>
          <p:cNvSpPr txBox="1"/>
          <p:nvPr/>
        </p:nvSpPr>
        <p:spPr>
          <a:xfrm>
            <a:off x="990600" y="2053239"/>
            <a:ext cx="7162800" cy="2751522"/>
          </a:xfrm>
          <a:prstGeom prst="rect">
            <a:avLst/>
          </a:prstGeom>
          <a:noFill/>
        </p:spPr>
        <p:txBody>
          <a:bodyPr wrap="square" rtlCol="0">
            <a:spAutoFit/>
          </a:bodyPr>
          <a:lstStyle/>
          <a:p>
            <a:pPr algn="ctr">
              <a:lnSpc>
                <a:spcPct val="90000"/>
              </a:lnSpc>
            </a:pPr>
            <a:r>
              <a:rPr lang="en-US" sz="9600" b="1" dirty="0"/>
              <a:t>Section</a:t>
            </a:r>
            <a:r>
              <a:rPr lang="en-US" sz="9600" b="1" baseline="0" dirty="0"/>
              <a:t> Masters</a:t>
            </a:r>
            <a:endParaRPr lang="en-US" sz="9600" b="1" dirty="0"/>
          </a:p>
        </p:txBody>
      </p:sp>
    </p:spTree>
    <p:extLst>
      <p:ext uri="{BB962C8B-B14F-4D97-AF65-F5344CB8AC3E}">
        <p14:creationId xmlns:p14="http://schemas.microsoft.com/office/powerpoint/2010/main" val="3633305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chemeClr val="tx2">
              <a:alpha val="85000"/>
            </a:scheme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tx2">
              <a:alpha val="90000"/>
            </a:schemeClr>
          </a:solidFill>
        </p:spPr>
        <p:txBody>
          <a:bodyPr wrap="square" lIns="0" tIns="0" rIns="0" bIns="0" rtlCol="0"/>
          <a:lstStyle/>
          <a:p>
            <a:endParaRPr>
              <a:latin typeface="Aria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4" name="Text Placeholder 3"/>
          <p:cNvSpPr>
            <a:spLocks noGrp="1"/>
          </p:cNvSpPr>
          <p:nvPr>
            <p:ph type="body" sz="quarter" idx="10"/>
          </p:nvPr>
        </p:nvSpPr>
        <p:spPr>
          <a:xfrm>
            <a:off x="533400" y="3505200"/>
            <a:ext cx="8348722" cy="1828799"/>
          </a:xfrm>
          <a:solidFill>
            <a:schemeClr val="tx2">
              <a:alpha val="0"/>
            </a:schemeClr>
          </a:solidFill>
        </p:spPr>
        <p:txBody>
          <a:bodyPr lIns="457200" tIns="182880" rIns="640080" bIns="0"/>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Font typeface="Arial" charset="0"/>
              <a:buNone/>
              <a:defRPr>
                <a:solidFill>
                  <a:schemeClr val="bg1"/>
                </a:solidFill>
              </a:defRPr>
            </a:lvl4pPr>
            <a:lvl5pPr marL="1419225"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81160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Header - Red">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EA3E31">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chemeClr val="accent1">
              <a:alpha val="85000"/>
            </a:scheme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accent1">
              <a:alpha val="90000"/>
            </a:schemeClr>
          </a:solidFill>
        </p:spPr>
        <p:txBody>
          <a:bodyPr wrap="square" lIns="0" tIns="0" rIns="0" bIns="0" rtlCol="0"/>
          <a:lstStyle/>
          <a:p>
            <a:endParaRPr>
              <a:latin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4" name="Text Placeholder 3"/>
          <p:cNvSpPr>
            <a:spLocks noGrp="1"/>
          </p:cNvSpPr>
          <p:nvPr>
            <p:ph type="body" sz="quarter" idx="10"/>
          </p:nvPr>
        </p:nvSpPr>
        <p:spPr>
          <a:xfrm>
            <a:off x="533400" y="3505200"/>
            <a:ext cx="8348722" cy="1828799"/>
          </a:xfrm>
          <a:solidFill>
            <a:schemeClr val="accent1">
              <a:alpha val="0"/>
            </a:schemeClr>
          </a:solidFill>
        </p:spPr>
        <p:txBody>
          <a:bodyPr vert="horz" lIns="457200" tIns="182880" rIns="640080" bIns="0" rtlCol="0">
            <a:noAutofit/>
          </a:bodyPr>
          <a:lstStyle>
            <a:lvl1pPr>
              <a:defRPr lang="en-US" sz="2400">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US">
                <a:solidFill>
                  <a:schemeClr val="bg1"/>
                </a:solidFill>
              </a:defRPr>
            </a:lvl5pPr>
          </a:lstStyle>
          <a:p>
            <a:pPr marL="0" lvl="0" indent="0">
              <a:buNone/>
            </a:pPr>
            <a:r>
              <a:rPr lang="en-US"/>
              <a:t>Click to edit Master text styles</a:t>
            </a:r>
          </a:p>
        </p:txBody>
      </p:sp>
    </p:spTree>
    <p:extLst>
      <p:ext uri="{BB962C8B-B14F-4D97-AF65-F5344CB8AC3E}">
        <p14:creationId xmlns:p14="http://schemas.microsoft.com/office/powerpoint/2010/main" val="2137479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Header - Orange">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F1792C">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chemeClr val="accent2">
              <a:alpha val="85000"/>
            </a:scheme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accent2">
              <a:alpha val="90000"/>
            </a:schemeClr>
          </a:solidFill>
        </p:spPr>
        <p:txBody>
          <a:bodyPr wrap="square" lIns="0" tIns="0" rIns="0" bIns="0" rtlCol="0"/>
          <a:lstStyle/>
          <a:p>
            <a:endParaRPr>
              <a:latin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10" name="Text Placeholder 9"/>
          <p:cNvSpPr>
            <a:spLocks noGrp="1"/>
          </p:cNvSpPr>
          <p:nvPr>
            <p:ph type="body" sz="quarter" idx="11"/>
          </p:nvPr>
        </p:nvSpPr>
        <p:spPr>
          <a:xfrm>
            <a:off x="533400" y="3505200"/>
            <a:ext cx="8348723" cy="1828799"/>
          </a:xfrm>
        </p:spPr>
        <p:txBody>
          <a:bodyPr vert="horz" lIns="457200" tIns="182880" rIns="640080" bIns="0" rtlCol="0">
            <a:noAutofit/>
          </a:bodyPr>
          <a:lstStyle>
            <a:lvl1pPr>
              <a:defRPr lang="en-US" sz="2400">
                <a:solidFill>
                  <a:schemeClr val="accent2">
                    <a:alpha val="0"/>
                  </a:schemeClr>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US">
                <a:solidFill>
                  <a:schemeClr val="bg1"/>
                </a:solidFill>
              </a:defRPr>
            </a:lvl5pPr>
          </a:lstStyle>
          <a:p>
            <a:pPr marL="0" lvl="0" indent="0">
              <a:buNone/>
            </a:pPr>
            <a:r>
              <a:rPr lang="en-US"/>
              <a:t>Click to edit Master text styles</a:t>
            </a:r>
          </a:p>
        </p:txBody>
      </p:sp>
    </p:spTree>
    <p:extLst>
      <p:ext uri="{BB962C8B-B14F-4D97-AF65-F5344CB8AC3E}">
        <p14:creationId xmlns:p14="http://schemas.microsoft.com/office/powerpoint/2010/main" val="2965134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Header - Green">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B1B951">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chemeClr val="accent4">
              <a:alpha val="85000"/>
            </a:scheme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accent4">
              <a:alpha val="90000"/>
            </a:schemeClr>
          </a:solidFill>
        </p:spPr>
        <p:txBody>
          <a:bodyPr wrap="square" lIns="0" tIns="0" rIns="0" bIns="0" rtlCol="0"/>
          <a:lstStyle/>
          <a:p>
            <a:endParaRPr>
              <a:latin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10" name="Text Placeholder 9"/>
          <p:cNvSpPr>
            <a:spLocks noGrp="1"/>
          </p:cNvSpPr>
          <p:nvPr>
            <p:ph type="body" sz="quarter" idx="10"/>
          </p:nvPr>
        </p:nvSpPr>
        <p:spPr>
          <a:xfrm>
            <a:off x="527724" y="3505200"/>
            <a:ext cx="8354399" cy="1828799"/>
          </a:xfrm>
          <a:solidFill>
            <a:schemeClr val="accent4">
              <a:alpha val="0"/>
            </a:schemeClr>
          </a:solidFill>
        </p:spPr>
        <p:txBody>
          <a:bodyPr vert="horz" lIns="457200" tIns="182880" rIns="640080" bIns="0" rtlCol="0">
            <a:noAutofit/>
          </a:bodyPr>
          <a:lstStyle>
            <a:lvl1pPr>
              <a:defRPr lang="en-US" sz="2400">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US">
                <a:solidFill>
                  <a:schemeClr val="bg1"/>
                </a:solidFill>
              </a:defRPr>
            </a:lvl5pPr>
          </a:lstStyle>
          <a:p>
            <a:pPr marL="0" lvl="0" indent="0">
              <a:buNone/>
            </a:pPr>
            <a:r>
              <a:rPr lang="en-US"/>
              <a:t>Click to edit Master text styles</a:t>
            </a:r>
          </a:p>
        </p:txBody>
      </p:sp>
    </p:spTree>
    <p:extLst>
      <p:ext uri="{BB962C8B-B14F-4D97-AF65-F5344CB8AC3E}">
        <p14:creationId xmlns:p14="http://schemas.microsoft.com/office/powerpoint/2010/main" val="2185041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Header - SkyBlue">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1899BE">
              <a:alpha val="8784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alphaModFix amt="90000"/>
            <a:extLst>
              <a:ext uri="{28A0092B-C50C-407E-A947-70E740481C1C}">
                <a14:useLocalDpi xmlns:a14="http://schemas.microsoft.com/office/drawing/2010/main" val="0"/>
              </a:ext>
            </a:extLst>
          </a:blip>
          <a:stretch>
            <a:fillRect/>
          </a:stretch>
        </p:blipFill>
        <p:spPr>
          <a:xfrm>
            <a:off x="-4389"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rgbClr val="1899BE">
              <a:alpha val="85000"/>
            </a:srgb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1899BE">
              <a:alpha val="90000"/>
            </a:srgbClr>
          </a:solidFill>
        </p:spPr>
        <p:txBody>
          <a:bodyPr wrap="square" lIns="0" tIns="0" rIns="0" bIns="0" rtlCol="0"/>
          <a:lstStyle/>
          <a:p>
            <a:endParaRPr>
              <a:latin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4" name="Text Placeholder 3"/>
          <p:cNvSpPr>
            <a:spLocks noGrp="1"/>
          </p:cNvSpPr>
          <p:nvPr>
            <p:ph type="body" sz="quarter" idx="10"/>
          </p:nvPr>
        </p:nvSpPr>
        <p:spPr>
          <a:xfrm>
            <a:off x="533400" y="3505200"/>
            <a:ext cx="8348722" cy="1828798"/>
          </a:xfrm>
          <a:solidFill>
            <a:schemeClr val="accent5">
              <a:alpha val="0"/>
            </a:schemeClr>
          </a:solidFill>
        </p:spPr>
        <p:txBody>
          <a:bodyPr vert="horz" lIns="457200" tIns="182880" rIns="640080" bIns="0" rtlCol="0">
            <a:noAutofit/>
          </a:bodyPr>
          <a:lstStyle>
            <a:lvl1pPr>
              <a:defRPr lang="en-US" sz="2400">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US">
                <a:solidFill>
                  <a:schemeClr val="bg1"/>
                </a:solidFill>
              </a:defRPr>
            </a:lvl5pPr>
          </a:lstStyle>
          <a:p>
            <a:pPr marL="0" lvl="0" indent="0">
              <a:buNone/>
            </a:pPr>
            <a:r>
              <a:rPr lang="en-US"/>
              <a:t>Click to edit Master text styles</a:t>
            </a:r>
          </a:p>
        </p:txBody>
      </p:sp>
    </p:spTree>
    <p:extLst>
      <p:ext uri="{BB962C8B-B14F-4D97-AF65-F5344CB8AC3E}">
        <p14:creationId xmlns:p14="http://schemas.microsoft.com/office/powerpoint/2010/main" val="2368419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Header - Purple">
    <p:spTree>
      <p:nvGrpSpPr>
        <p:cNvPr id="1" name=""/>
        <p:cNvGrpSpPr/>
        <p:nvPr/>
      </p:nvGrpSpPr>
      <p:grpSpPr>
        <a:xfrm>
          <a:off x="0" y="0"/>
          <a:ext cx="0" cy="0"/>
          <a:chOff x="0" y="0"/>
          <a:chExt cx="0" cy="0"/>
        </a:xfrm>
      </p:grpSpPr>
      <p:sp>
        <p:nvSpPr>
          <p:cNvPr id="6" name="Rectangle 5"/>
          <p:cNvSpPr/>
          <p:nvPr/>
        </p:nvSpPr>
        <p:spPr>
          <a:xfrm>
            <a:off x="0" y="0"/>
            <a:ext cx="8534400" cy="6858000"/>
          </a:xfrm>
          <a:prstGeom prst="rect">
            <a:avLst/>
          </a:prstGeom>
          <a:solidFill>
            <a:srgbClr val="511A6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chemeClr val="accent6">
              <a:alpha val="85000"/>
            </a:scheme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accent6">
              <a:alpha val="90000"/>
            </a:schemeClr>
          </a:solidFill>
        </p:spPr>
        <p:txBody>
          <a:bodyPr wrap="square" lIns="0" tIns="0" rIns="0" bIns="0" rtlCol="0"/>
          <a:lstStyle/>
          <a:p>
            <a:endParaRPr>
              <a:latin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4" name="Text Placeholder 3"/>
          <p:cNvSpPr>
            <a:spLocks noGrp="1"/>
          </p:cNvSpPr>
          <p:nvPr>
            <p:ph type="body" sz="quarter" idx="10"/>
          </p:nvPr>
        </p:nvSpPr>
        <p:spPr>
          <a:xfrm>
            <a:off x="542852" y="3505200"/>
            <a:ext cx="8339271" cy="1828799"/>
          </a:xfrm>
          <a:solidFill>
            <a:schemeClr val="accent6">
              <a:alpha val="0"/>
            </a:schemeClr>
          </a:solidFill>
        </p:spPr>
        <p:txBody>
          <a:bodyPr vert="horz" lIns="457200" tIns="182880" rIns="640080" bIns="0" rtlCol="0">
            <a:noAutofit/>
          </a:bodyPr>
          <a:lstStyle>
            <a:lvl1pPr marL="225425" indent="-225425">
              <a:buNone/>
              <a:defRPr lang="en-US" sz="2400">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US">
                <a:solidFill>
                  <a:schemeClr val="bg1"/>
                </a:solidFill>
              </a:defRPr>
            </a:lvl5pPr>
          </a:lstStyle>
          <a:p>
            <a:pPr marL="0" lvl="0" indent="0"/>
            <a:r>
              <a:rPr lang="en-US"/>
              <a:t>Click to edit Master text styles</a:t>
            </a:r>
          </a:p>
        </p:txBody>
      </p:sp>
    </p:spTree>
    <p:extLst>
      <p:ext uri="{BB962C8B-B14F-4D97-AF65-F5344CB8AC3E}">
        <p14:creationId xmlns:p14="http://schemas.microsoft.com/office/powerpoint/2010/main" val="3315444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792041"/>
            <a:ext cx="8610600" cy="1262743"/>
          </a:xfrm>
          <a:prstGeom prst="rect">
            <a:avLst/>
          </a:prstGeom>
        </p:spPr>
      </p:pic>
    </p:spTree>
    <p:extLst>
      <p:ext uri="{BB962C8B-B14F-4D97-AF65-F5344CB8AC3E}">
        <p14:creationId xmlns:p14="http://schemas.microsoft.com/office/powerpoint/2010/main" val="1470084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0.jpe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6.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5.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26.png"/><Relationship Id="rId5" Type="http://schemas.openxmlformats.org/officeDocument/2006/relationships/slideLayout" Target="../slideLayouts/slideLayout43.xml"/><Relationship Id="rId10" Type="http://schemas.openxmlformats.org/officeDocument/2006/relationships/image" Target="../media/image25.png"/><Relationship Id="rId4" Type="http://schemas.openxmlformats.org/officeDocument/2006/relationships/slideLayout" Target="../slideLayouts/slideLayout4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image" Target="../media/image30.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theme" Target="../theme/theme5.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image" Target="../media/image3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image" Target="../media/image33.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theme" Target="../theme/theme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image" Target="../media/image3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0" y="0"/>
            <a:ext cx="9144000" cy="730250"/>
          </a:xfrm>
          <a:prstGeom prst="rect">
            <a:avLst/>
          </a:prstGeom>
          <a:solidFill>
            <a:srgbClr val="003698"/>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dirty="0"/>
          </a:p>
        </p:txBody>
      </p:sp>
      <p:sp>
        <p:nvSpPr>
          <p:cNvPr id="1027" name="Rectangle 20"/>
          <p:cNvSpPr>
            <a:spLocks noChangeArrowheads="1"/>
          </p:cNvSpPr>
          <p:nvPr/>
        </p:nvSpPr>
        <p:spPr bwMode="auto">
          <a:xfrm>
            <a:off x="4762500" y="0"/>
            <a:ext cx="3225800" cy="730250"/>
          </a:xfrm>
          <a:prstGeom prst="rect">
            <a:avLst/>
          </a:prstGeom>
          <a:solidFill>
            <a:srgbClr val="154DB5"/>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dirty="0"/>
          </a:p>
        </p:txBody>
      </p:sp>
      <p:sp>
        <p:nvSpPr>
          <p:cNvPr id="2" name="Text Box 10"/>
          <p:cNvSpPr txBox="1">
            <a:spLocks noChangeArrowheads="1"/>
          </p:cNvSpPr>
          <p:nvPr/>
        </p:nvSpPr>
        <p:spPr bwMode="auto">
          <a:xfrm>
            <a:off x="0" y="6684963"/>
            <a:ext cx="1355725" cy="168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500" dirty="0">
                <a:solidFill>
                  <a:schemeClr val="bg1"/>
                </a:solidFill>
              </a:rPr>
              <a:t>All Rights Reserved, Duke Medicine 2007</a:t>
            </a:r>
            <a:endParaRPr lang="en-US" dirty="0"/>
          </a:p>
        </p:txBody>
      </p:sp>
      <p:pic>
        <p:nvPicPr>
          <p:cNvPr id="1029" name="Picture 16" descr="dcri_white_notag.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2900" y="266700"/>
            <a:ext cx="29337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5" descr="abenethy tablet.jpg"/>
          <p:cNvPicPr>
            <a:picLocks noChangeAspect="1"/>
          </p:cNvPicPr>
          <p:nvPr/>
        </p:nvPicPr>
        <p:blipFill>
          <a:blip r:embed="rId17">
            <a:extLst>
              <a:ext uri="{28A0092B-C50C-407E-A947-70E740481C1C}">
                <a14:useLocalDpi xmlns:a14="http://schemas.microsoft.com/office/drawing/2010/main" val="0"/>
              </a:ext>
            </a:extLst>
          </a:blip>
          <a:srcRect r="13426"/>
          <a:stretch>
            <a:fillRect/>
          </a:stretch>
        </p:blipFill>
        <p:spPr bwMode="auto">
          <a:xfrm>
            <a:off x="6432550" y="-3175"/>
            <a:ext cx="118745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1" name="Group 6"/>
          <p:cNvGrpSpPr>
            <a:grpSpLocks/>
          </p:cNvGrpSpPr>
          <p:nvPr/>
        </p:nvGrpSpPr>
        <p:grpSpPr bwMode="auto">
          <a:xfrm>
            <a:off x="5194300" y="-3175"/>
            <a:ext cx="2501900" cy="733425"/>
            <a:chOff x="5194300" y="-3175"/>
            <a:chExt cx="2501900" cy="733425"/>
          </a:xfrm>
        </p:grpSpPr>
        <p:sp>
          <p:nvSpPr>
            <p:cNvPr id="1046" name="Rectangle 22"/>
            <p:cNvSpPr>
              <a:spLocks noChangeArrowheads="1"/>
            </p:cNvSpPr>
            <p:nvPr userDrawn="1"/>
          </p:nvSpPr>
          <p:spPr bwMode="auto">
            <a:xfrm>
              <a:off x="7467600" y="0"/>
              <a:ext cx="228600" cy="730250"/>
            </a:xfrm>
            <a:prstGeom prst="rect">
              <a:avLst/>
            </a:prstGeom>
            <a:solidFill>
              <a:schemeClr val="accent1">
                <a:alpha val="17999"/>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pic>
          <p:nvPicPr>
            <p:cNvPr id="1039" name="Picture 4" descr="duke_hosp_b.jpg"/>
            <p:cNvPicPr>
              <a:picLocks noChangeAspect="1"/>
            </p:cNvPicPr>
            <p:nvPr userDrawn="1"/>
          </p:nvPicPr>
          <p:blipFill>
            <a:blip r:embed="rId18">
              <a:extLst>
                <a:ext uri="{28A0092B-C50C-407E-A947-70E740481C1C}">
                  <a14:useLocalDpi xmlns:a14="http://schemas.microsoft.com/office/drawing/2010/main" val="0"/>
                </a:ext>
              </a:extLst>
            </a:blip>
            <a:srcRect t="21153" b="5128"/>
            <a:stretch>
              <a:fillRect/>
            </a:stretch>
          </p:blipFill>
          <p:spPr bwMode="auto">
            <a:xfrm>
              <a:off x="5334000" y="-3175"/>
              <a:ext cx="12382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5" name="Rectangle 21"/>
            <p:cNvSpPr>
              <a:spLocks noChangeArrowheads="1"/>
            </p:cNvSpPr>
            <p:nvPr userDrawn="1"/>
          </p:nvSpPr>
          <p:spPr bwMode="auto">
            <a:xfrm>
              <a:off x="5194300" y="0"/>
              <a:ext cx="419100" cy="730250"/>
            </a:xfrm>
            <a:prstGeom prst="rect">
              <a:avLst/>
            </a:prstGeom>
            <a:solidFill>
              <a:schemeClr val="accent1">
                <a:alpha val="49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grpSp>
      <p:sp>
        <p:nvSpPr>
          <p:cNvPr id="1032" name="Rectangle 1"/>
          <p:cNvSpPr>
            <a:spLocks noChangeArrowheads="1"/>
          </p:cNvSpPr>
          <p:nvPr/>
        </p:nvSpPr>
        <p:spPr bwMode="auto">
          <a:xfrm>
            <a:off x="0" y="725488"/>
            <a:ext cx="9144000" cy="6019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1033" name="Rectangle 18"/>
          <p:cNvSpPr>
            <a:spLocks noChangeArrowheads="1"/>
          </p:cNvSpPr>
          <p:nvPr/>
        </p:nvSpPr>
        <p:spPr bwMode="auto">
          <a:xfrm>
            <a:off x="0" y="6642100"/>
            <a:ext cx="9144000" cy="228600"/>
          </a:xfrm>
          <a:prstGeom prst="rect">
            <a:avLst/>
          </a:prstGeom>
          <a:solidFill>
            <a:srgbClr val="003698"/>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dirty="0"/>
          </a:p>
        </p:txBody>
      </p:sp>
      <p:sp>
        <p:nvSpPr>
          <p:cNvPr id="1034" name="Rectangle 2"/>
          <p:cNvSpPr>
            <a:spLocks noGrp="1" noChangeArrowheads="1"/>
          </p:cNvSpPr>
          <p:nvPr>
            <p:ph type="title"/>
          </p:nvPr>
        </p:nvSpPr>
        <p:spPr bwMode="auto">
          <a:xfrm>
            <a:off x="381000" y="533400"/>
            <a:ext cx="83820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137160" rIns="91440" bIns="45720" numCol="1" anchor="b" anchorCtr="0" compatLnSpc="1">
            <a:prstTxWarp prst="textNoShape">
              <a:avLst/>
            </a:prstTxWarp>
          </a:bodyPr>
          <a:lstStyle/>
          <a:p>
            <a:pPr lvl="0"/>
            <a:r>
              <a:rPr lang="en-US"/>
              <a:t>Click to edit Master title style</a:t>
            </a:r>
          </a:p>
        </p:txBody>
      </p:sp>
      <p:sp>
        <p:nvSpPr>
          <p:cNvPr id="1035" name="Rectangle 3"/>
          <p:cNvSpPr>
            <a:spLocks noGrp="1" noChangeArrowheads="1"/>
          </p:cNvSpPr>
          <p:nvPr>
            <p:ph type="body" idx="1"/>
          </p:nvPr>
        </p:nvSpPr>
        <p:spPr bwMode="auto">
          <a:xfrm>
            <a:off x="381000" y="1905000"/>
            <a:ext cx="83820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4"/>
          </p:nvPr>
        </p:nvSpPr>
        <p:spPr bwMode="auto">
          <a:xfrm>
            <a:off x="7239000" y="6400800"/>
            <a:ext cx="19050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800"/>
            </a:lvl1pPr>
          </a:lstStyle>
          <a:p>
            <a:pPr>
              <a:defRPr/>
            </a:pPr>
            <a:fld id="{1F39D5CB-62EF-934C-9EEB-A30EB5BF7419}" type="slidenum">
              <a:rPr lang="en-US"/>
              <a:pPr>
                <a:defRPr/>
              </a:pPr>
              <a:t>‹#›</a:t>
            </a:fld>
            <a:endParaRPr lang="en-US" sz="1400" dirty="0"/>
          </a:p>
        </p:txBody>
      </p:sp>
      <p:sp>
        <p:nvSpPr>
          <p:cNvPr id="1056" name="Rectangle 32"/>
          <p:cNvSpPr>
            <a:spLocks noChangeArrowheads="1"/>
          </p:cNvSpPr>
          <p:nvPr/>
        </p:nvSpPr>
        <p:spPr bwMode="auto">
          <a:xfrm>
            <a:off x="6540500" y="0"/>
            <a:ext cx="214313" cy="755650"/>
          </a:xfrm>
          <a:prstGeom prst="rect">
            <a:avLst/>
          </a:prstGeom>
          <a:solidFill>
            <a:schemeClr val="accent1">
              <a:alpha val="17999"/>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144"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5" r:id="rId12"/>
    <p:sldLayoutId id="2147484146" r:id="rId13"/>
    <p:sldLayoutId id="2147484501" r:id="rId14"/>
  </p:sldLayoutIdLst>
  <p:txStyles>
    <p:titleStyle>
      <a:lvl1pPr algn="l" rtl="0" eaLnBrk="0" fontAlgn="base" hangingPunct="0">
        <a:lnSpc>
          <a:spcPct val="90000"/>
        </a:lnSpc>
        <a:spcBef>
          <a:spcPct val="0"/>
        </a:spcBef>
        <a:spcAft>
          <a:spcPct val="0"/>
        </a:spcAft>
        <a:defRPr lang="en-US" sz="2600" b="1">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9pPr>
    </p:titleStyle>
    <p:bodyStyle>
      <a:lvl1pPr marL="228600" indent="-228600" algn="l" rtl="0" eaLnBrk="0" fontAlgn="base" hangingPunct="0">
        <a:lnSpc>
          <a:spcPct val="95000"/>
        </a:lnSpc>
        <a:spcBef>
          <a:spcPts val="1825"/>
        </a:spcBef>
        <a:spcAft>
          <a:spcPct val="0"/>
        </a:spcAft>
        <a:buChar char="•"/>
        <a:defRPr lang="en-US" sz="2200">
          <a:solidFill>
            <a:srgbClr val="003698"/>
          </a:solidFill>
          <a:latin typeface="+mn-lt"/>
          <a:ea typeface="ＭＳ Ｐゴシック" charset="0"/>
          <a:cs typeface="ＭＳ Ｐゴシック" charset="0"/>
        </a:defRPr>
      </a:lvl1pPr>
      <a:lvl2pPr marL="742950" indent="-285750" algn="l" rtl="0" eaLnBrk="0" fontAlgn="base" hangingPunct="0">
        <a:lnSpc>
          <a:spcPct val="95000"/>
        </a:lnSpc>
        <a:spcBef>
          <a:spcPct val="20000"/>
        </a:spcBef>
        <a:spcAft>
          <a:spcPct val="0"/>
        </a:spcAft>
        <a:buChar char="–"/>
        <a:defRPr lang="en-US" sz="2200">
          <a:solidFill>
            <a:schemeClr val="tx2"/>
          </a:solidFill>
          <a:latin typeface="+mn-lt"/>
          <a:ea typeface="ＭＳ Ｐゴシック" charset="0"/>
          <a:cs typeface="+mn-cs"/>
        </a:defRPr>
      </a:lvl2pPr>
      <a:lvl3pPr marL="857250" indent="57150" algn="l" rtl="0" eaLnBrk="0" fontAlgn="base" hangingPunct="0">
        <a:lnSpc>
          <a:spcPct val="95000"/>
        </a:lnSpc>
        <a:spcBef>
          <a:spcPts val="625"/>
        </a:spcBef>
        <a:spcAft>
          <a:spcPct val="0"/>
        </a:spcAft>
        <a:buClr>
          <a:schemeClr val="tx2"/>
        </a:buClr>
        <a:defRPr lang="en-US" sz="2200" i="1">
          <a:solidFill>
            <a:srgbClr val="1636B4"/>
          </a:solidFill>
          <a:latin typeface="+mn-lt"/>
          <a:ea typeface="ＭＳ Ｐゴシック" charset="0"/>
          <a:cs typeface="+mn-cs"/>
        </a:defRPr>
      </a:lvl3pPr>
      <a:lvl4pPr marL="1428750" indent="-228600" algn="l" rtl="0" eaLnBrk="0" fontAlgn="base" hangingPunct="0">
        <a:lnSpc>
          <a:spcPct val="95000"/>
        </a:lnSpc>
        <a:spcBef>
          <a:spcPct val="0"/>
        </a:spcBef>
        <a:spcAft>
          <a:spcPct val="0"/>
        </a:spcAft>
        <a:buChar char="–"/>
        <a:defRPr lang="en-US" sz="2200">
          <a:solidFill>
            <a:schemeClr val="tx2"/>
          </a:solidFill>
          <a:latin typeface="+mn-lt"/>
          <a:ea typeface="ＭＳ Ｐゴシック" charset="0"/>
          <a:cs typeface="+mn-cs"/>
        </a:defRPr>
      </a:lvl4pPr>
      <a:lvl5pPr marL="1771650" indent="-228600" algn="l" rtl="0" eaLnBrk="0" fontAlgn="base" hangingPunct="0">
        <a:lnSpc>
          <a:spcPct val="95000"/>
        </a:lnSpc>
        <a:spcBef>
          <a:spcPct val="0"/>
        </a:spcBef>
        <a:spcAft>
          <a:spcPct val="0"/>
        </a:spcAft>
        <a:buChar char="»"/>
        <a:defRPr lang="en-US" sz="2200">
          <a:solidFill>
            <a:schemeClr val="tx1"/>
          </a:solidFill>
          <a:latin typeface="+mn-lt"/>
          <a:ea typeface="ＭＳ Ｐゴシック" charset="0"/>
          <a:cs typeface="+mn-cs"/>
        </a:defRPr>
      </a:lvl5pPr>
      <a:lvl6pPr marL="2228850" indent="-228600" algn="l" rtl="0" eaLnBrk="1" fontAlgn="base" hangingPunct="1">
        <a:spcBef>
          <a:spcPct val="20000"/>
        </a:spcBef>
        <a:spcAft>
          <a:spcPct val="0"/>
        </a:spcAft>
        <a:buChar char="»"/>
        <a:defRPr sz="2000">
          <a:solidFill>
            <a:schemeClr val="tx1"/>
          </a:solidFill>
          <a:latin typeface="+mn-lt"/>
          <a:ea typeface="+mn-ea"/>
          <a:cs typeface="+mn-cs"/>
        </a:defRPr>
      </a:lvl6pPr>
      <a:lvl7pPr marL="2686050" indent="-228600" algn="l" rtl="0" eaLnBrk="1" fontAlgn="base" hangingPunct="1">
        <a:spcBef>
          <a:spcPct val="20000"/>
        </a:spcBef>
        <a:spcAft>
          <a:spcPct val="0"/>
        </a:spcAft>
        <a:buChar char="»"/>
        <a:defRPr sz="2000">
          <a:solidFill>
            <a:schemeClr val="tx1"/>
          </a:solidFill>
          <a:latin typeface="+mn-lt"/>
          <a:ea typeface="+mn-ea"/>
          <a:cs typeface="+mn-cs"/>
        </a:defRPr>
      </a:lvl7pPr>
      <a:lvl8pPr marL="3143250" indent="-228600" algn="l" rtl="0" eaLnBrk="1" fontAlgn="base" hangingPunct="1">
        <a:spcBef>
          <a:spcPct val="20000"/>
        </a:spcBef>
        <a:spcAft>
          <a:spcPct val="0"/>
        </a:spcAft>
        <a:buChar char="»"/>
        <a:defRPr sz="2000">
          <a:solidFill>
            <a:schemeClr val="tx1"/>
          </a:solidFill>
          <a:latin typeface="+mn-lt"/>
          <a:ea typeface="+mn-ea"/>
          <a:cs typeface="+mn-cs"/>
        </a:defRPr>
      </a:lvl8pPr>
      <a:lvl9pPr marL="360045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0" y="0"/>
            <a:ext cx="9144000" cy="730250"/>
          </a:xfrm>
          <a:prstGeom prst="rect">
            <a:avLst/>
          </a:prstGeom>
          <a:solidFill>
            <a:srgbClr val="00369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1800">
              <a:solidFill>
                <a:srgbClr val="003698"/>
              </a:solidFill>
            </a:endParaRPr>
          </a:p>
        </p:txBody>
      </p:sp>
      <p:sp>
        <p:nvSpPr>
          <p:cNvPr id="1027" name="Rectangle 20"/>
          <p:cNvSpPr>
            <a:spLocks noChangeArrowheads="1"/>
          </p:cNvSpPr>
          <p:nvPr/>
        </p:nvSpPr>
        <p:spPr bwMode="auto">
          <a:xfrm>
            <a:off x="4762501" y="0"/>
            <a:ext cx="3225800" cy="730250"/>
          </a:xfrm>
          <a:prstGeom prst="rect">
            <a:avLst/>
          </a:prstGeom>
          <a:solidFill>
            <a:srgbClr val="154DB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1800">
              <a:solidFill>
                <a:srgbClr val="003698"/>
              </a:solidFill>
            </a:endParaRPr>
          </a:p>
        </p:txBody>
      </p:sp>
      <p:sp>
        <p:nvSpPr>
          <p:cNvPr id="2" name="Text Box 10"/>
          <p:cNvSpPr txBox="1">
            <a:spLocks noChangeArrowheads="1"/>
          </p:cNvSpPr>
          <p:nvPr/>
        </p:nvSpPr>
        <p:spPr bwMode="auto">
          <a:xfrm>
            <a:off x="1" y="6684965"/>
            <a:ext cx="1124026" cy="15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fontAlgn="base" hangingPunct="0">
              <a:spcBef>
                <a:spcPct val="0"/>
              </a:spcBef>
              <a:spcAft>
                <a:spcPct val="0"/>
              </a:spcAft>
              <a:defRPr/>
            </a:pPr>
            <a:r>
              <a:rPr lang="en-US" sz="375">
                <a:solidFill>
                  <a:srgbClr val="CED8DD"/>
                </a:solidFill>
              </a:rPr>
              <a:t>All Rights Reserved, Duke Medicine 2007</a:t>
            </a:r>
            <a:endParaRPr lang="en-US" sz="1800">
              <a:solidFill>
                <a:srgbClr val="003698"/>
              </a:solidFill>
            </a:endParaRPr>
          </a:p>
        </p:txBody>
      </p:sp>
      <p:pic>
        <p:nvPicPr>
          <p:cNvPr id="17" name="Picture 16" descr="dcri_white_notag.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2902" y="266702"/>
            <a:ext cx="2933699" cy="244475"/>
          </a:xfrm>
          <a:prstGeom prst="rect">
            <a:avLst/>
          </a:prstGeom>
        </p:spPr>
      </p:pic>
      <p:pic>
        <p:nvPicPr>
          <p:cNvPr id="6" name="Picture 5" descr="abenethy tablet.jpg"/>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6432550" y="-3175"/>
            <a:ext cx="1187450" cy="914400"/>
          </a:xfrm>
          <a:prstGeom prst="rect">
            <a:avLst/>
          </a:prstGeom>
        </p:spPr>
      </p:pic>
      <p:grpSp>
        <p:nvGrpSpPr>
          <p:cNvPr id="7" name="Group 6"/>
          <p:cNvGrpSpPr/>
          <p:nvPr/>
        </p:nvGrpSpPr>
        <p:grpSpPr>
          <a:xfrm>
            <a:off x="5194300" y="-3175"/>
            <a:ext cx="2501900" cy="733425"/>
            <a:chOff x="5194300" y="-3175"/>
            <a:chExt cx="2501900" cy="733425"/>
          </a:xfrm>
        </p:grpSpPr>
        <p:sp>
          <p:nvSpPr>
            <p:cNvPr id="1046" name="Rectangle 22"/>
            <p:cNvSpPr>
              <a:spLocks noChangeArrowheads="1"/>
            </p:cNvSpPr>
            <p:nvPr userDrawn="1"/>
          </p:nvSpPr>
          <p:spPr bwMode="auto">
            <a:xfrm>
              <a:off x="7467600" y="0"/>
              <a:ext cx="228600" cy="730250"/>
            </a:xfrm>
            <a:prstGeom prst="rect">
              <a:avLst/>
            </a:prstGeom>
            <a:solidFill>
              <a:schemeClr val="accent1">
                <a:alpha val="1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a:solidFill>
                  <a:srgbClr val="003698"/>
                </a:solidFill>
              </a:endParaRPr>
            </a:p>
          </p:txBody>
        </p:sp>
        <p:pic>
          <p:nvPicPr>
            <p:cNvPr id="5" name="Picture 4" descr="duke_hosp_b.jpg"/>
            <p:cNvPicPr>
              <a:picLocks noChangeAspect="1"/>
            </p:cNvPicPr>
            <p:nvPr userDrawn="1"/>
          </p:nvPicPr>
          <p:blipFill rotWithShape="1">
            <a:blip r:embed="rId18">
              <a:extLst>
                <a:ext uri="{28A0092B-C50C-407E-A947-70E740481C1C}">
                  <a14:useLocalDpi xmlns:a14="http://schemas.microsoft.com/office/drawing/2010/main" val="0"/>
                </a:ext>
              </a:extLst>
            </a:blip>
            <a:srcRect/>
            <a:stretch/>
          </p:blipFill>
          <p:spPr>
            <a:xfrm>
              <a:off x="5334000" y="-3175"/>
              <a:ext cx="1238250" cy="730250"/>
            </a:xfrm>
            <a:prstGeom prst="rect">
              <a:avLst/>
            </a:prstGeom>
          </p:spPr>
        </p:pic>
        <p:sp>
          <p:nvSpPr>
            <p:cNvPr id="1045" name="Rectangle 21"/>
            <p:cNvSpPr>
              <a:spLocks noChangeArrowheads="1"/>
            </p:cNvSpPr>
            <p:nvPr userDrawn="1"/>
          </p:nvSpPr>
          <p:spPr bwMode="auto">
            <a:xfrm>
              <a:off x="5194300" y="0"/>
              <a:ext cx="419100" cy="730250"/>
            </a:xfrm>
            <a:prstGeom prst="rect">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a:solidFill>
                  <a:srgbClr val="003698"/>
                </a:solidFill>
              </a:endParaRPr>
            </a:p>
          </p:txBody>
        </p:sp>
      </p:grpSp>
      <p:sp>
        <p:nvSpPr>
          <p:cNvPr id="1034" name="Rectangle 1"/>
          <p:cNvSpPr>
            <a:spLocks noChangeArrowheads="1"/>
          </p:cNvSpPr>
          <p:nvPr/>
        </p:nvSpPr>
        <p:spPr bwMode="auto">
          <a:xfrm>
            <a:off x="0" y="725488"/>
            <a:ext cx="9144000" cy="601980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CED8DD"/>
              </a:solidFill>
            </a:endParaRPr>
          </a:p>
        </p:txBody>
      </p:sp>
      <p:sp>
        <p:nvSpPr>
          <p:cNvPr id="103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137160" rIns="91440" bIns="45720" numCol="1" anchor="ctr" anchorCtr="0" compatLnSpc="1">
            <a:prstTxWarp prst="textNoShape">
              <a:avLst/>
            </a:prstTxWarp>
          </a:bodyPr>
          <a:lstStyle/>
          <a:p>
            <a:pPr lvl="0" eaLnBrk="1" hangingPunct="1">
              <a:lnSpc>
                <a:spcPts val="2475"/>
              </a:lnSpc>
            </a:pPr>
            <a:r>
              <a:rPr lang="en-US"/>
              <a:t>Click to edit Master title style</a:t>
            </a:r>
          </a:p>
        </p:txBody>
      </p:sp>
      <p:sp>
        <p:nvSpPr>
          <p:cNvPr id="103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eaLnBrk="1" hangingPunct="1">
              <a:spcBef>
                <a:spcPts val="918"/>
              </a:spcBef>
            </a:pPr>
            <a:r>
              <a:rPr lang="en-US"/>
              <a:t>Click to edit Master text styles</a:t>
            </a:r>
          </a:p>
          <a:p>
            <a:pPr lvl="1" eaLnBrk="1" hangingPunct="1">
              <a:spcBef>
                <a:spcPts val="882"/>
              </a:spcBef>
            </a:pPr>
            <a:r>
              <a:rPr lang="en-US"/>
              <a:t>Second level</a:t>
            </a:r>
          </a:p>
          <a:p>
            <a:pPr lvl="2" eaLnBrk="1" hangingPunct="1"/>
            <a:r>
              <a:rPr lang="en-US"/>
              <a:t>Third level</a:t>
            </a:r>
          </a:p>
          <a:p>
            <a:pPr lvl="3" eaLnBrk="1" hangingPunct="1"/>
            <a:r>
              <a:rPr lang="en-US"/>
              <a:t>Fourth level</a:t>
            </a:r>
          </a:p>
          <a:p>
            <a:pPr lvl="4" eaLnBrk="1" hangingPunct="1"/>
            <a:r>
              <a:rPr lang="en-US"/>
              <a:t>Fifth level</a:t>
            </a:r>
          </a:p>
        </p:txBody>
      </p:sp>
      <p:sp>
        <p:nvSpPr>
          <p:cNvPr id="1056" name="Rectangle 32"/>
          <p:cNvSpPr>
            <a:spLocks noChangeArrowheads="1"/>
          </p:cNvSpPr>
          <p:nvPr/>
        </p:nvSpPr>
        <p:spPr bwMode="auto">
          <a:xfrm>
            <a:off x="6540501" y="0"/>
            <a:ext cx="214313" cy="755650"/>
          </a:xfrm>
          <a:prstGeom prst="rect">
            <a:avLst/>
          </a:prstGeom>
          <a:solidFill>
            <a:schemeClr val="accent1">
              <a:alpha val="1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a:solidFill>
                <a:srgbClr val="003698"/>
              </a:solidFill>
            </a:endParaRPr>
          </a:p>
        </p:txBody>
      </p:sp>
      <p:sp>
        <p:nvSpPr>
          <p:cNvPr id="21" name="Rectangle 18"/>
          <p:cNvSpPr>
            <a:spLocks noChangeArrowheads="1"/>
          </p:cNvSpPr>
          <p:nvPr userDrawn="1"/>
        </p:nvSpPr>
        <p:spPr bwMode="auto">
          <a:xfrm>
            <a:off x="0" y="6629400"/>
            <a:ext cx="9144000" cy="228600"/>
          </a:xfrm>
          <a:prstGeom prst="rect">
            <a:avLst/>
          </a:prstGeom>
          <a:solidFill>
            <a:srgbClr val="00369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r" eaLnBrk="0" fontAlgn="base" hangingPunct="0">
              <a:spcBef>
                <a:spcPct val="0"/>
              </a:spcBef>
              <a:spcAft>
                <a:spcPct val="0"/>
              </a:spcAft>
            </a:pPr>
            <a:r>
              <a:rPr lang="en-US" sz="675" dirty="0">
                <a:solidFill>
                  <a:srgbClr val="548123"/>
                </a:solidFill>
                <a:latin typeface="Palatino Linotype" pitchFamily="18" charset="0"/>
              </a:rPr>
              <a:t>sb/</a:t>
            </a:r>
            <a:r>
              <a:rPr lang="en-US" sz="675" dirty="0">
                <a:solidFill>
                  <a:srgbClr val="92D050"/>
                </a:solidFill>
                <a:latin typeface="Palatino Linotype" pitchFamily="18" charset="0"/>
              </a:rPr>
              <a:t>Strategy &amp; Innovation Group </a:t>
            </a:r>
            <a:r>
              <a:rPr lang="en-US" sz="825" dirty="0">
                <a:solidFill>
                  <a:srgbClr val="92D050"/>
                </a:solidFill>
                <a:latin typeface="Palatino Linotype" pitchFamily="18" charset="0"/>
              </a:rPr>
              <a:t> | </a:t>
            </a:r>
            <a:r>
              <a:rPr lang="en-US" sz="1050" dirty="0">
                <a:solidFill>
                  <a:srgbClr val="92D050"/>
                </a:solidFill>
                <a:latin typeface="Palatino Linotype" pitchFamily="18" charset="0"/>
              </a:rPr>
              <a:t> </a:t>
            </a:r>
            <a:fld id="{DB81D109-D97B-4DD0-8EBE-65F871B30096}" type="slidenum">
              <a:rPr lang="en-US" sz="1050" smtClean="0">
                <a:solidFill>
                  <a:srgbClr val="92D050"/>
                </a:solidFill>
                <a:latin typeface="Palatino Linotype" pitchFamily="18" charset="0"/>
              </a:rPr>
              <a:pPr algn="r" eaLnBrk="0" fontAlgn="base" hangingPunct="0">
                <a:spcBef>
                  <a:spcPct val="0"/>
                </a:spcBef>
                <a:spcAft>
                  <a:spcPct val="0"/>
                </a:spcAft>
              </a:pPr>
              <a:t>‹#›</a:t>
            </a:fld>
            <a:endParaRPr lang="en-US" sz="825" dirty="0">
              <a:solidFill>
                <a:srgbClr val="92D050"/>
              </a:solidFill>
              <a:latin typeface="Palatino Linotype" pitchFamily="18" charset="0"/>
            </a:endParaRPr>
          </a:p>
        </p:txBody>
      </p:sp>
    </p:spTree>
    <p:extLst>
      <p:ext uri="{BB962C8B-B14F-4D97-AF65-F5344CB8AC3E}">
        <p14:creationId xmlns:p14="http://schemas.microsoft.com/office/powerpoint/2010/main" val="1070086011"/>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 id="2147484230" r:id="rId14"/>
  </p:sldLayoutIdLst>
  <p:txStyles>
    <p:titleStyle>
      <a:lvl1pPr algn="l" rtl="0" eaLnBrk="0" fontAlgn="base" hangingPunct="0">
        <a:spcBef>
          <a:spcPct val="0"/>
        </a:spcBef>
        <a:spcAft>
          <a:spcPct val="0"/>
        </a:spcAft>
        <a:defRPr lang="en-US" sz="2250" b="1">
          <a:solidFill>
            <a:schemeClr val="tx2"/>
          </a:solidFill>
          <a:latin typeface="+mj-lt"/>
          <a:ea typeface="+mj-ea"/>
          <a:cs typeface="+mj-cs"/>
        </a:defRPr>
      </a:lvl1pPr>
      <a:lvl2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2pPr>
      <a:lvl3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3pPr>
      <a:lvl4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4pPr>
      <a:lvl5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5pPr>
      <a:lvl6pPr marL="342900" algn="l" rtl="0" fontAlgn="base">
        <a:spcBef>
          <a:spcPct val="0"/>
        </a:spcBef>
        <a:spcAft>
          <a:spcPct val="0"/>
        </a:spcAft>
        <a:defRPr sz="2250" b="1">
          <a:solidFill>
            <a:schemeClr val="tx2"/>
          </a:solidFill>
          <a:latin typeface="Arial" charset="0"/>
          <a:ea typeface="ヒラギノ角ゴ Pro W3" charset="0"/>
          <a:cs typeface="ヒラギノ角ゴ Pro W3" charset="0"/>
        </a:defRPr>
      </a:lvl6pPr>
      <a:lvl7pPr marL="685800" algn="l" rtl="0" fontAlgn="base">
        <a:spcBef>
          <a:spcPct val="0"/>
        </a:spcBef>
        <a:spcAft>
          <a:spcPct val="0"/>
        </a:spcAft>
        <a:defRPr sz="2250" b="1">
          <a:solidFill>
            <a:schemeClr val="tx2"/>
          </a:solidFill>
          <a:latin typeface="Arial" charset="0"/>
          <a:ea typeface="ヒラギノ角ゴ Pro W3" charset="0"/>
          <a:cs typeface="ヒラギノ角ゴ Pro W3" charset="0"/>
        </a:defRPr>
      </a:lvl7pPr>
      <a:lvl8pPr marL="1028700" algn="l" rtl="0" fontAlgn="base">
        <a:spcBef>
          <a:spcPct val="0"/>
        </a:spcBef>
        <a:spcAft>
          <a:spcPct val="0"/>
        </a:spcAft>
        <a:defRPr sz="2250" b="1">
          <a:solidFill>
            <a:schemeClr val="tx2"/>
          </a:solidFill>
          <a:latin typeface="Arial" charset="0"/>
          <a:ea typeface="ヒラギノ角ゴ Pro W3" charset="0"/>
          <a:cs typeface="ヒラギノ角ゴ Pro W3" charset="0"/>
        </a:defRPr>
      </a:lvl8pPr>
      <a:lvl9pPr marL="1371600" algn="l" rtl="0" fontAlgn="base">
        <a:spcBef>
          <a:spcPct val="0"/>
        </a:spcBef>
        <a:spcAft>
          <a:spcPct val="0"/>
        </a:spcAft>
        <a:defRPr sz="2250" b="1">
          <a:solidFill>
            <a:schemeClr val="tx2"/>
          </a:solidFill>
          <a:latin typeface="Arial" charset="0"/>
          <a:ea typeface="ヒラギノ角ゴ Pro W3" charset="0"/>
          <a:cs typeface="ヒラギノ角ゴ Pro W3" charset="0"/>
        </a:defRPr>
      </a:lvl9pPr>
    </p:titleStyle>
    <p:bodyStyle>
      <a:lvl1pPr marL="257175" indent="-257175" algn="l" rtl="0" eaLnBrk="0" fontAlgn="base" hangingPunct="0">
        <a:spcBef>
          <a:spcPct val="20000"/>
        </a:spcBef>
        <a:spcAft>
          <a:spcPct val="0"/>
        </a:spcAft>
        <a:buChar char="•"/>
        <a:defRPr lang="en-US" sz="1800">
          <a:solidFill>
            <a:srgbClr val="003698"/>
          </a:solidFill>
          <a:latin typeface="+mn-lt"/>
          <a:ea typeface="+mn-ea"/>
          <a:cs typeface="+mn-cs"/>
        </a:defRPr>
      </a:lvl1pPr>
      <a:lvl2pPr marL="557213" indent="-214313" algn="l" rtl="0" eaLnBrk="0" fontAlgn="base" hangingPunct="0">
        <a:spcBef>
          <a:spcPct val="20000"/>
        </a:spcBef>
        <a:spcAft>
          <a:spcPct val="0"/>
        </a:spcAft>
        <a:buChar char="–"/>
        <a:defRPr lang="en-US" sz="1800" b="0" i="1">
          <a:solidFill>
            <a:schemeClr val="tx2"/>
          </a:solidFill>
          <a:latin typeface="+mn-lt"/>
          <a:ea typeface="+mn-ea"/>
          <a:cs typeface="+mn-cs"/>
        </a:defRPr>
      </a:lvl2pPr>
      <a:lvl3pPr marL="814388" indent="-171450" algn="l" rtl="0" eaLnBrk="0" fontAlgn="base" hangingPunct="0">
        <a:spcBef>
          <a:spcPct val="20000"/>
        </a:spcBef>
        <a:spcAft>
          <a:spcPct val="0"/>
        </a:spcAft>
        <a:buClr>
          <a:schemeClr val="tx2"/>
        </a:buClr>
        <a:buChar char="•"/>
        <a:defRPr lang="en-US" sz="1500">
          <a:solidFill>
            <a:srgbClr val="1636B4"/>
          </a:solidFill>
          <a:latin typeface="+mn-lt"/>
          <a:ea typeface="+mn-ea"/>
          <a:cs typeface="+mn-cs"/>
        </a:defRPr>
      </a:lvl3pPr>
      <a:lvl4pPr marL="1071563" indent="-171450" algn="l" rtl="0" eaLnBrk="0" fontAlgn="base" hangingPunct="0">
        <a:spcBef>
          <a:spcPct val="20000"/>
        </a:spcBef>
        <a:spcAft>
          <a:spcPct val="0"/>
        </a:spcAft>
        <a:buChar char="–"/>
        <a:defRPr lang="en-US" sz="1500">
          <a:solidFill>
            <a:schemeClr val="tx2"/>
          </a:solidFill>
          <a:latin typeface="+mn-lt"/>
          <a:ea typeface="+mn-ea"/>
          <a:cs typeface="+mn-cs"/>
        </a:defRPr>
      </a:lvl4pPr>
      <a:lvl5pPr marL="1328738" indent="-171450" algn="l" rtl="0" eaLnBrk="0" fontAlgn="base" hangingPunct="0">
        <a:spcBef>
          <a:spcPct val="20000"/>
        </a:spcBef>
        <a:spcAft>
          <a:spcPct val="0"/>
        </a:spcAft>
        <a:buChar char="»"/>
        <a:defRPr lang="en-US" sz="1500">
          <a:solidFill>
            <a:schemeClr val="tx1"/>
          </a:solidFill>
          <a:latin typeface="+mn-lt"/>
          <a:ea typeface="+mn-ea"/>
          <a:cs typeface="+mn-cs"/>
        </a:defRPr>
      </a:lvl5pPr>
      <a:lvl6pPr marL="1671638" indent="-171450" algn="l" rtl="0" fontAlgn="base">
        <a:spcBef>
          <a:spcPct val="20000"/>
        </a:spcBef>
        <a:spcAft>
          <a:spcPct val="0"/>
        </a:spcAft>
        <a:buChar char="»"/>
        <a:defRPr sz="1500">
          <a:solidFill>
            <a:schemeClr val="tx1"/>
          </a:solidFill>
          <a:latin typeface="+mn-lt"/>
          <a:ea typeface="+mn-ea"/>
          <a:cs typeface="+mn-cs"/>
        </a:defRPr>
      </a:lvl6pPr>
      <a:lvl7pPr marL="2014538" indent="-171450" algn="l" rtl="0" fontAlgn="base">
        <a:spcBef>
          <a:spcPct val="20000"/>
        </a:spcBef>
        <a:spcAft>
          <a:spcPct val="0"/>
        </a:spcAft>
        <a:buChar char="»"/>
        <a:defRPr sz="1500">
          <a:solidFill>
            <a:schemeClr val="tx1"/>
          </a:solidFill>
          <a:latin typeface="+mn-lt"/>
          <a:ea typeface="+mn-ea"/>
          <a:cs typeface="+mn-cs"/>
        </a:defRPr>
      </a:lvl7pPr>
      <a:lvl8pPr marL="2357438" indent="-171450" algn="l" rtl="0" fontAlgn="base">
        <a:spcBef>
          <a:spcPct val="20000"/>
        </a:spcBef>
        <a:spcAft>
          <a:spcPct val="0"/>
        </a:spcAft>
        <a:buChar char="»"/>
        <a:defRPr sz="1500">
          <a:solidFill>
            <a:schemeClr val="tx1"/>
          </a:solidFill>
          <a:latin typeface="+mn-lt"/>
          <a:ea typeface="+mn-ea"/>
          <a:cs typeface="+mn-cs"/>
        </a:defRPr>
      </a:lvl8pPr>
      <a:lvl9pPr marL="2700338"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PCORnet symbol-inverted_blue gradient circle-big.png"/>
          <p:cNvPicPr>
            <a:picLocks noChangeAspect="1"/>
          </p:cNvPicPr>
          <p:nvPr/>
        </p:nvPicPr>
        <p:blipFill rotWithShape="1">
          <a:blip r:embed="rId12">
            <a:duotone>
              <a:schemeClr val="accent1">
                <a:shade val="45000"/>
                <a:satMod val="135000"/>
              </a:schemeClr>
              <a:prstClr val="white"/>
            </a:duotone>
            <a:alphaModFix amt="20000"/>
            <a:extLst>
              <a:ext uri="{28A0092B-C50C-407E-A947-70E740481C1C}">
                <a14:useLocalDpi xmlns:a14="http://schemas.microsoft.com/office/drawing/2010/main" val="0"/>
              </a:ext>
            </a:extLst>
          </a:blip>
          <a:srcRect l="2" t="1" r="56434" b="16003"/>
          <a:stretch/>
        </p:blipFill>
        <p:spPr>
          <a:xfrm>
            <a:off x="6026151" y="808483"/>
            <a:ext cx="3117850" cy="6011419"/>
          </a:xfrm>
          <a:prstGeom prst="rect">
            <a:avLst/>
          </a:prstGeom>
        </p:spPr>
      </p:pic>
      <p:cxnSp>
        <p:nvCxnSpPr>
          <p:cNvPr id="12" name="Straight Connector 11"/>
          <p:cNvCxnSpPr/>
          <p:nvPr userDrawn="1"/>
        </p:nvCxnSpPr>
        <p:spPr bwMode="auto">
          <a:xfrm>
            <a:off x="1" y="1371600"/>
            <a:ext cx="7759700" cy="0"/>
          </a:xfrm>
          <a:prstGeom prst="line">
            <a:avLst/>
          </a:prstGeom>
          <a:solidFill>
            <a:schemeClr val="accent1"/>
          </a:solidFill>
          <a:ln w="9525" cap="flat" cmpd="sng" algn="ctr">
            <a:solidFill>
              <a:srgbClr val="DBDBDB"/>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Rectangle 19"/>
          <p:cNvSpPr>
            <a:spLocks noChangeArrowheads="1"/>
          </p:cNvSpPr>
          <p:nvPr/>
        </p:nvSpPr>
        <p:spPr bwMode="auto">
          <a:xfrm>
            <a:off x="0" y="0"/>
            <a:ext cx="9144000" cy="228600"/>
          </a:xfrm>
          <a:prstGeom prst="rect">
            <a:avLst/>
          </a:prstGeom>
          <a:solidFill>
            <a:schemeClr val="accent2"/>
          </a:solidFill>
          <a:ln>
            <a:noFill/>
          </a:ln>
        </p:spPr>
        <p:txBody>
          <a:bodyPr wrap="none" anchor="ctr"/>
          <a:lstStyle/>
          <a:p>
            <a:pPr defTabSz="342900"/>
            <a:endParaRPr lang="en-US" sz="1350" dirty="0">
              <a:solidFill>
                <a:srgbClr val="001E61"/>
              </a:solidFill>
            </a:endParaRPr>
          </a:p>
        </p:txBody>
      </p:sp>
      <p:sp>
        <p:nvSpPr>
          <p:cNvPr id="2" name="Title Placeholder 1"/>
          <p:cNvSpPr>
            <a:spLocks noGrp="1"/>
          </p:cNvSpPr>
          <p:nvPr>
            <p:ph type="title"/>
          </p:nvPr>
        </p:nvSpPr>
        <p:spPr>
          <a:xfrm>
            <a:off x="347584" y="994216"/>
            <a:ext cx="7640721" cy="323165"/>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347584" y="1617581"/>
            <a:ext cx="6700811" cy="132151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88876" y="6470917"/>
            <a:ext cx="453193" cy="224423"/>
          </a:xfrm>
          <a:prstGeom prst="rect">
            <a:avLst/>
          </a:prstGeom>
        </p:spPr>
        <p:txBody>
          <a:bodyPr vert="horz" lIns="0" tIns="0" rIns="0" bIns="0" rtlCol="0" anchor="ctr"/>
          <a:lstStyle>
            <a:lvl1pPr algn="r">
              <a:defRPr sz="750">
                <a:solidFill>
                  <a:schemeClr val="accent3"/>
                </a:solidFill>
              </a:defRPr>
            </a:lvl1pPr>
          </a:lstStyle>
          <a:p>
            <a:pPr defTabSz="342900"/>
            <a:fld id="{5FA82A9D-F74A-5941-AEE0-9E55A48F620F}" type="slidenum">
              <a:rPr lang="en-US" smtClean="0">
                <a:solidFill>
                  <a:srgbClr val="8F9194"/>
                </a:solidFill>
              </a:rPr>
              <a:pPr defTabSz="342900"/>
              <a:t>‹#›</a:t>
            </a:fld>
            <a:endParaRPr lang="en-US" dirty="0">
              <a:solidFill>
                <a:srgbClr val="8F9194"/>
              </a:solidFill>
            </a:endParaRPr>
          </a:p>
        </p:txBody>
      </p:sp>
      <p:sp>
        <p:nvSpPr>
          <p:cNvPr id="17" name="Rectangle 16"/>
          <p:cNvSpPr/>
          <p:nvPr/>
        </p:nvSpPr>
        <p:spPr bwMode="auto">
          <a:xfrm>
            <a:off x="0" y="6781800"/>
            <a:ext cx="9144000" cy="762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endParaRPr lang="en-US" sz="1350" dirty="0">
              <a:solidFill>
                <a:srgbClr val="000000"/>
              </a:solidFill>
            </a:endParaRPr>
          </a:p>
        </p:txBody>
      </p:sp>
      <p:pic>
        <p:nvPicPr>
          <p:cNvPr id="16" name="Picture 15" descr="PCORnet-logo-SM-side-text.png"/>
          <p:cNvPicPr>
            <a:picLocks noChangeAspect="1"/>
          </p:cNvPicPr>
          <p:nvPr userDrawn="1"/>
        </p:nvPicPr>
        <p:blipFill rotWithShape="1">
          <a:blip r:embed="rId13" cstate="print">
            <a:extLst>
              <a:ext uri="{28A0092B-C50C-407E-A947-70E740481C1C}">
                <a14:useLocalDpi xmlns:a14="http://schemas.microsoft.com/office/drawing/2010/main" val="0"/>
              </a:ext>
            </a:extLst>
          </a:blip>
          <a:srcRect r="42124"/>
          <a:stretch/>
        </p:blipFill>
        <p:spPr>
          <a:xfrm>
            <a:off x="239488" y="6273801"/>
            <a:ext cx="1549399" cy="409803"/>
          </a:xfrm>
          <a:prstGeom prst="rect">
            <a:avLst/>
          </a:prstGeom>
        </p:spPr>
      </p:pic>
    </p:spTree>
    <p:extLst>
      <p:ext uri="{BB962C8B-B14F-4D97-AF65-F5344CB8AC3E}">
        <p14:creationId xmlns:p14="http://schemas.microsoft.com/office/powerpoint/2010/main" val="1918762063"/>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Lst>
  <p:hf hdr="0" ftr="0" dt="0"/>
  <p:txStyles>
    <p:titleStyle>
      <a:lvl1pPr algn="l" defTabSz="342900" rtl="0" eaLnBrk="1" latinLnBrk="0" hangingPunct="1">
        <a:spcBef>
          <a:spcPct val="0"/>
        </a:spcBef>
        <a:buNone/>
        <a:defRPr sz="2100" b="1" kern="1200">
          <a:solidFill>
            <a:schemeClr val="tx1"/>
          </a:solidFill>
          <a:latin typeface="+mj-lt"/>
          <a:ea typeface="+mj-ea"/>
          <a:cs typeface="+mj-cs"/>
        </a:defRPr>
      </a:lvl1pPr>
    </p:titleStyle>
    <p:bodyStyle>
      <a:lvl1pPr marL="258366" indent="-258366" algn="l" defTabSz="342900" rtl="0" eaLnBrk="1" latinLnBrk="0" hangingPunct="1">
        <a:lnSpc>
          <a:spcPct val="94000"/>
        </a:lnSpc>
        <a:spcBef>
          <a:spcPts val="1650"/>
        </a:spcBef>
        <a:buSzPct val="120000"/>
        <a:buFontTx/>
        <a:buBlip>
          <a:blip r:embed="rId14"/>
        </a:buBlip>
        <a:defRPr sz="1650" kern="1200">
          <a:solidFill>
            <a:srgbClr val="58595B"/>
          </a:solidFill>
          <a:latin typeface="+mn-lt"/>
          <a:ea typeface="+mn-ea"/>
          <a:cs typeface="+mn-cs"/>
        </a:defRPr>
      </a:lvl1pPr>
      <a:lvl2pPr marL="557213" indent="-214313" algn="l" defTabSz="342900" rtl="0" eaLnBrk="1" latinLnBrk="0" hangingPunct="1">
        <a:lnSpc>
          <a:spcPct val="94000"/>
        </a:lnSpc>
        <a:spcBef>
          <a:spcPts val="375"/>
        </a:spcBef>
        <a:buClr>
          <a:srgbClr val="71C04F"/>
        </a:buClr>
        <a:buFont typeface="Wingdings" charset="2"/>
        <a:buChar char="§"/>
        <a:defRPr sz="1650" kern="1200">
          <a:solidFill>
            <a:srgbClr val="58595B"/>
          </a:solidFill>
          <a:latin typeface="+mn-lt"/>
          <a:ea typeface="+mn-ea"/>
          <a:cs typeface="+mn-cs"/>
        </a:defRPr>
      </a:lvl2pPr>
      <a:lvl3pPr marL="857250" indent="-171450" algn="l" defTabSz="342900" rtl="0" eaLnBrk="1" latinLnBrk="0" hangingPunct="1">
        <a:lnSpc>
          <a:spcPct val="94000"/>
        </a:lnSpc>
        <a:spcBef>
          <a:spcPts val="225"/>
        </a:spcBef>
        <a:buClr>
          <a:srgbClr val="00AEEF"/>
        </a:buClr>
        <a:buFont typeface="Arial"/>
        <a:buChar char="•"/>
        <a:defRPr sz="1650" kern="1200">
          <a:solidFill>
            <a:srgbClr val="58595B"/>
          </a:solidFill>
          <a:latin typeface="+mn-lt"/>
          <a:ea typeface="+mn-ea"/>
          <a:cs typeface="+mn-cs"/>
        </a:defRPr>
      </a:lvl3pPr>
      <a:lvl4pPr marL="1200150" indent="-171450" algn="l" defTabSz="342900" rtl="0" eaLnBrk="1" latinLnBrk="0" hangingPunct="1">
        <a:lnSpc>
          <a:spcPct val="94000"/>
        </a:lnSpc>
        <a:spcBef>
          <a:spcPts val="225"/>
        </a:spcBef>
        <a:buFont typeface="Arial"/>
        <a:buChar char="–"/>
        <a:defRPr sz="1650" kern="1200">
          <a:solidFill>
            <a:srgbClr val="58595B"/>
          </a:solidFill>
          <a:latin typeface="+mn-lt"/>
          <a:ea typeface="+mn-ea"/>
          <a:cs typeface="+mn-cs"/>
        </a:defRPr>
      </a:lvl4pPr>
      <a:lvl5pPr marL="1543050" indent="-171450" algn="l" defTabSz="342900" rtl="0" eaLnBrk="1" latinLnBrk="0" hangingPunct="1">
        <a:lnSpc>
          <a:spcPct val="94000"/>
        </a:lnSpc>
        <a:spcBef>
          <a:spcPts val="225"/>
        </a:spcBef>
        <a:buFont typeface="Arial"/>
        <a:buChar char="»"/>
        <a:defRPr sz="1650" kern="1200">
          <a:solidFill>
            <a:srgbClr val="58595B"/>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p:cNvCxnSpPr/>
          <p:nvPr/>
        </p:nvCxnSpPr>
        <p:spPr bwMode="auto">
          <a:xfrm>
            <a:off x="0" y="1371600"/>
            <a:ext cx="9144000" cy="0"/>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Rectangle 19"/>
          <p:cNvSpPr>
            <a:spLocks noChangeArrowheads="1"/>
          </p:cNvSpPr>
          <p:nvPr/>
        </p:nvSpPr>
        <p:spPr bwMode="auto">
          <a:xfrm>
            <a:off x="0" y="0"/>
            <a:ext cx="9144000" cy="228600"/>
          </a:xfrm>
          <a:prstGeom prst="rect">
            <a:avLst/>
          </a:prstGeom>
          <a:solidFill>
            <a:srgbClr val="023873"/>
          </a:solidFill>
          <a:ln>
            <a:noFill/>
          </a:ln>
        </p:spPr>
        <p:txBody>
          <a:bodyPr wrap="none" anchor="ctr"/>
          <a:lstStyle/>
          <a:p>
            <a:pPr defTabSz="342892"/>
            <a:endParaRPr lang="en-US" sz="1350" dirty="0">
              <a:solidFill>
                <a:srgbClr val="3B3C3E"/>
              </a:solidFill>
            </a:endParaRPr>
          </a:p>
        </p:txBody>
      </p:sp>
      <p:sp>
        <p:nvSpPr>
          <p:cNvPr id="15" name="Rectangle 14"/>
          <p:cNvSpPr/>
          <p:nvPr/>
        </p:nvSpPr>
        <p:spPr bwMode="auto">
          <a:xfrm>
            <a:off x="0" y="6756405"/>
            <a:ext cx="9144000" cy="115711"/>
          </a:xfrm>
          <a:prstGeom prst="rect">
            <a:avLst/>
          </a:prstGeom>
          <a:solidFill>
            <a:srgbClr val="0238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dirty="0">
              <a:solidFill>
                <a:srgbClr val="000000"/>
              </a:solidFill>
              <a:ea typeface="ヒラギノ角ゴ Pro W3" charset="0"/>
              <a:cs typeface="ヒラギノ角ゴ Pro W3" charset="0"/>
            </a:endParaRPr>
          </a:p>
        </p:txBody>
      </p:sp>
      <p:sp>
        <p:nvSpPr>
          <p:cNvPr id="2" name="Title Placeholder 1"/>
          <p:cNvSpPr>
            <a:spLocks noGrp="1"/>
          </p:cNvSpPr>
          <p:nvPr>
            <p:ph type="title"/>
          </p:nvPr>
        </p:nvSpPr>
        <p:spPr>
          <a:xfrm>
            <a:off x="347579" y="174378"/>
            <a:ext cx="7640721" cy="114300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347579" y="1617579"/>
            <a:ext cx="7640721" cy="45085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daptable_logo_final.png"/>
          <p:cNvPicPr>
            <a:picLocks noChangeAspect="1"/>
          </p:cNvPicPr>
          <p:nvPr/>
        </p:nvPicPr>
        <p:blipFill rotWithShape="1">
          <a:blip r:embed="rId10">
            <a:extLst>
              <a:ext uri="{28A0092B-C50C-407E-A947-70E740481C1C}">
                <a14:useLocalDpi xmlns:a14="http://schemas.microsoft.com/office/drawing/2010/main" val="0"/>
              </a:ext>
            </a:extLst>
          </a:blip>
          <a:srcRect b="34334"/>
          <a:stretch/>
        </p:blipFill>
        <p:spPr>
          <a:xfrm>
            <a:off x="304801" y="6360602"/>
            <a:ext cx="1549400" cy="295978"/>
          </a:xfrm>
          <a:prstGeom prst="rect">
            <a:avLst/>
          </a:prstGeom>
          <a:noFill/>
        </p:spPr>
      </p:pic>
    </p:spTree>
    <p:extLst>
      <p:ext uri="{BB962C8B-B14F-4D97-AF65-F5344CB8AC3E}">
        <p14:creationId xmlns:p14="http://schemas.microsoft.com/office/powerpoint/2010/main" val="1361637117"/>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Lst>
  <p:hf sldNum="0" hdr="0" dt="0"/>
  <p:txStyles>
    <p:titleStyle>
      <a:lvl1pPr algn="l" defTabSz="342892"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215498" indent="-215498" algn="l" defTabSz="342892" rtl="0" eaLnBrk="1" latinLnBrk="0" hangingPunct="1">
        <a:lnSpc>
          <a:spcPct val="95000"/>
        </a:lnSpc>
        <a:spcBef>
          <a:spcPts val="750"/>
        </a:spcBef>
        <a:buSzPct val="110000"/>
        <a:buFontTx/>
        <a:buBlip>
          <a:blip r:embed="rId11"/>
        </a:buBlip>
        <a:defRPr sz="1650" kern="1200">
          <a:solidFill>
            <a:schemeClr val="tx2"/>
          </a:solidFill>
          <a:latin typeface="+mn-lt"/>
          <a:ea typeface="+mn-ea"/>
          <a:cs typeface="+mn-cs"/>
        </a:defRPr>
      </a:lvl1pPr>
      <a:lvl2pPr marL="515528" indent="-172637" algn="l" defTabSz="342892" rtl="0" eaLnBrk="1" latinLnBrk="0" hangingPunct="1">
        <a:lnSpc>
          <a:spcPct val="95000"/>
        </a:lnSpc>
        <a:spcBef>
          <a:spcPts val="375"/>
        </a:spcBef>
        <a:buClr>
          <a:schemeClr val="accent1"/>
        </a:buClr>
        <a:buFont typeface="Wingdings" charset="2"/>
        <a:buChar char="§"/>
        <a:defRPr sz="1650" kern="1200">
          <a:solidFill>
            <a:schemeClr val="tx2"/>
          </a:solidFill>
          <a:latin typeface="+mn-lt"/>
          <a:ea typeface="+mn-ea"/>
          <a:cs typeface="+mn-cs"/>
        </a:defRPr>
      </a:lvl2pPr>
      <a:lvl3pPr marL="857228" indent="-171446" algn="l" defTabSz="342892" rtl="0" eaLnBrk="1" latinLnBrk="0" hangingPunct="1">
        <a:lnSpc>
          <a:spcPct val="95000"/>
        </a:lnSpc>
        <a:spcBef>
          <a:spcPts val="225"/>
        </a:spcBef>
        <a:buClr>
          <a:schemeClr val="accent3"/>
        </a:buClr>
        <a:buFont typeface="Arial"/>
        <a:buChar char="•"/>
        <a:defRPr sz="1650" kern="1200">
          <a:solidFill>
            <a:schemeClr val="tx2"/>
          </a:solidFill>
          <a:latin typeface="+mn-lt"/>
          <a:ea typeface="+mn-ea"/>
          <a:cs typeface="+mn-cs"/>
        </a:defRPr>
      </a:lvl3pPr>
      <a:lvl4pPr marL="1200120" indent="-171446" algn="l" defTabSz="342892" rtl="0" eaLnBrk="1" latinLnBrk="0" hangingPunct="1">
        <a:lnSpc>
          <a:spcPct val="95000"/>
        </a:lnSpc>
        <a:spcBef>
          <a:spcPts val="225"/>
        </a:spcBef>
        <a:buFont typeface="Arial"/>
        <a:buChar char="–"/>
        <a:defRPr sz="1650" kern="1200">
          <a:solidFill>
            <a:schemeClr val="tx2"/>
          </a:solidFill>
          <a:latin typeface="+mn-lt"/>
          <a:ea typeface="+mn-ea"/>
          <a:cs typeface="+mn-cs"/>
        </a:defRPr>
      </a:lvl4pPr>
      <a:lvl5pPr marL="1543012" indent="-171446" algn="l" defTabSz="342892" rtl="0" eaLnBrk="1" latinLnBrk="0" hangingPunct="1">
        <a:lnSpc>
          <a:spcPct val="95000"/>
        </a:lnSpc>
        <a:spcBef>
          <a:spcPts val="225"/>
        </a:spcBef>
        <a:buFont typeface="Arial"/>
        <a:buChar char="»"/>
        <a:defRPr sz="1650" kern="1200">
          <a:solidFill>
            <a:schemeClr val="tx2"/>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457" y="304800"/>
            <a:ext cx="8689086" cy="762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27457" y="1449995"/>
            <a:ext cx="8689086" cy="460216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227459" y="1143000"/>
            <a:ext cx="891654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2" name="Rectangle 11"/>
          <p:cNvSpPr/>
          <p:nvPr userDrawn="1"/>
        </p:nvSpPr>
        <p:spPr>
          <a:xfrm>
            <a:off x="1" y="6213481"/>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9">
            <a:alphaModFix amt="10000"/>
            <a:extLst>
              <a:ext uri="{28A0092B-C50C-407E-A947-70E740481C1C}">
                <a14:useLocalDpi xmlns:a14="http://schemas.microsoft.com/office/drawing/2010/main" val="0"/>
              </a:ext>
            </a:extLst>
          </a:blip>
          <a:stretch>
            <a:fillRect/>
          </a:stretch>
        </p:blipFill>
        <p:spPr>
          <a:xfrm>
            <a:off x="0" y="6213476"/>
            <a:ext cx="9139428" cy="640080"/>
          </a:xfrm>
          <a:prstGeom prst="rect">
            <a:avLst/>
          </a:prstGeom>
        </p:spPr>
      </p:pic>
      <p:pic>
        <p:nvPicPr>
          <p:cNvPr id="15" name="Picture 14"/>
          <p:cNvPicPr>
            <a:picLocks/>
          </p:cNvPicPr>
          <p:nvPr userDrawn="1"/>
        </p:nvPicPr>
        <p:blipFill>
          <a:blip r:embed="rId30" cstate="print">
            <a:extLst>
              <a:ext uri="{28A0092B-C50C-407E-A947-70E740481C1C}">
                <a14:useLocalDpi xmlns:a14="http://schemas.microsoft.com/office/drawing/2010/main" val="0"/>
              </a:ext>
            </a:extLst>
          </a:blip>
          <a:stretch>
            <a:fillRect/>
          </a:stretch>
        </p:blipFill>
        <p:spPr>
          <a:xfrm>
            <a:off x="170195" y="6400805"/>
            <a:ext cx="1873481" cy="282633"/>
          </a:xfrm>
          <a:prstGeom prst="rect">
            <a:avLst/>
          </a:prstGeom>
        </p:spPr>
      </p:pic>
    </p:spTree>
    <p:extLst>
      <p:ext uri="{BB962C8B-B14F-4D97-AF65-F5344CB8AC3E}">
        <p14:creationId xmlns:p14="http://schemas.microsoft.com/office/powerpoint/2010/main" val="778147027"/>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 id="2147484284" r:id="rId20"/>
    <p:sldLayoutId id="2147484285" r:id="rId21"/>
    <p:sldLayoutId id="2147484286" r:id="rId22"/>
    <p:sldLayoutId id="2147484287" r:id="rId23"/>
    <p:sldLayoutId id="2147484288" r:id="rId24"/>
    <p:sldLayoutId id="2147484289" r:id="rId25"/>
    <p:sldLayoutId id="2147484290" r:id="rId26"/>
    <p:sldLayoutId id="2147484291"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342892" rtl="0" eaLnBrk="1" latinLnBrk="0" hangingPunct="1">
        <a:lnSpc>
          <a:spcPct val="90000"/>
        </a:lnSpc>
        <a:spcBef>
          <a:spcPct val="0"/>
        </a:spcBef>
        <a:buNone/>
        <a:defRPr sz="2100" b="1" i="0" kern="1200">
          <a:solidFill>
            <a:schemeClr val="tx1"/>
          </a:solidFill>
          <a:latin typeface="+mj-lt"/>
          <a:ea typeface="+mj-ea"/>
          <a:cs typeface="Arial"/>
        </a:defRPr>
      </a:lvl1pPr>
    </p:titleStyle>
    <p:bodyStyle>
      <a:lvl1pPr marL="169065" indent="-169065" algn="l" defTabSz="342892" rtl="0" eaLnBrk="1" latinLnBrk="0" hangingPunct="1">
        <a:lnSpc>
          <a:spcPct val="94000"/>
        </a:lnSpc>
        <a:spcBef>
          <a:spcPts val="1200"/>
        </a:spcBef>
        <a:buClr>
          <a:schemeClr val="tx1"/>
        </a:buClr>
        <a:buSzPct val="110000"/>
        <a:buFont typeface="Wingdings" charset="2"/>
        <a:buChar char="§"/>
        <a:defRPr sz="1500" b="0" i="0" kern="1200">
          <a:solidFill>
            <a:schemeClr val="bg2"/>
          </a:solidFill>
          <a:latin typeface="+mn-lt"/>
          <a:ea typeface="+mn-ea"/>
          <a:cs typeface="Arial"/>
        </a:defRPr>
      </a:lvl1pPr>
      <a:lvl2pPr marL="519100" indent="-176209" algn="l" defTabSz="342892" rtl="0" eaLnBrk="1" latinLnBrk="0" hangingPunct="1">
        <a:lnSpc>
          <a:spcPct val="94000"/>
        </a:lnSpc>
        <a:spcBef>
          <a:spcPts val="600"/>
        </a:spcBef>
        <a:buFont typeface="Arial"/>
        <a:buChar char="–"/>
        <a:defRPr sz="1500" b="0" i="0" kern="1200">
          <a:solidFill>
            <a:schemeClr val="bg2"/>
          </a:solidFill>
          <a:latin typeface="+mn-lt"/>
          <a:ea typeface="+mn-ea"/>
          <a:cs typeface="Arial"/>
        </a:defRPr>
      </a:lvl2pPr>
      <a:lvl3pPr marL="857228" indent="-171446" algn="l" defTabSz="342892" rtl="0" eaLnBrk="1" latinLnBrk="0" hangingPunct="1">
        <a:lnSpc>
          <a:spcPct val="94000"/>
        </a:lnSpc>
        <a:spcBef>
          <a:spcPct val="20000"/>
        </a:spcBef>
        <a:buFont typeface="Arial"/>
        <a:buChar char="•"/>
        <a:defRPr sz="1500" b="0" i="0" kern="1200">
          <a:solidFill>
            <a:schemeClr val="bg2"/>
          </a:solidFill>
          <a:latin typeface="+mn-lt"/>
          <a:ea typeface="+mn-ea"/>
          <a:cs typeface="Arial"/>
        </a:defRPr>
      </a:lvl3pPr>
      <a:lvl4pPr marL="1028675" indent="0" algn="l" defTabSz="342892" rtl="0" eaLnBrk="1" latinLnBrk="0" hangingPunct="1">
        <a:lnSpc>
          <a:spcPct val="94000"/>
        </a:lnSpc>
        <a:spcBef>
          <a:spcPct val="20000"/>
        </a:spcBef>
        <a:buFont typeface="Arial"/>
        <a:buNone/>
        <a:defRPr sz="1350" b="0" i="1" kern="1200">
          <a:solidFill>
            <a:schemeClr val="bg2"/>
          </a:solidFill>
          <a:latin typeface="+mn-lt"/>
          <a:ea typeface="+mn-ea"/>
          <a:cs typeface="Arial"/>
        </a:defRPr>
      </a:lvl4pPr>
      <a:lvl5pPr marL="1235838" indent="-171446" algn="l" defTabSz="342892" rtl="0" eaLnBrk="1" latinLnBrk="0" hangingPunct="1">
        <a:lnSpc>
          <a:spcPct val="94000"/>
        </a:lnSpc>
        <a:spcBef>
          <a:spcPts val="0"/>
        </a:spcBef>
        <a:buFont typeface="Arial"/>
        <a:buChar char="–"/>
        <a:defRPr sz="1350" b="0" i="0" kern="1200">
          <a:solidFill>
            <a:schemeClr val="bg2"/>
          </a:solidFill>
          <a:latin typeface="+mn-lt"/>
          <a:ea typeface="+mn-ea"/>
          <a:cs typeface="Arial"/>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4">
          <p15:clr>
            <a:srgbClr val="F26B43"/>
          </p15:clr>
        </p15:guide>
        <p15:guide id="2" pos="3840">
          <p15:clr>
            <a:srgbClr val="F26B43"/>
          </p15:clr>
        </p15:guide>
        <p15:guide id="3" pos="384">
          <p15:clr>
            <a:srgbClr val="F26B43"/>
          </p15:clr>
        </p15:guide>
        <p15:guide id="4" orient="horz" pos="672">
          <p15:clr>
            <a:srgbClr val="F26B43"/>
          </p15:clr>
        </p15:guide>
        <p15:guide id="5" pos="72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5" name="Rectangle 4"/>
          <p:cNvSpPr/>
          <p:nvPr/>
        </p:nvSpPr>
        <p:spPr>
          <a:xfrm>
            <a:off x="1" y="6213475"/>
            <a:ext cx="9144000" cy="644525"/>
          </a:xfrm>
          <a:prstGeom prst="rect">
            <a:avLst/>
          </a:prstGeom>
          <a:solidFill>
            <a:schemeClr val="tx2">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9">
            <a:alphaModFix amt="10000"/>
            <a:extLst>
              <a:ext uri="{28A0092B-C50C-407E-A947-70E740481C1C}">
                <a14:useLocalDpi xmlns:a14="http://schemas.microsoft.com/office/drawing/2010/main" val="0"/>
              </a:ext>
            </a:extLst>
          </a:blip>
          <a:srcRect l="12065" t="83290" r="15106"/>
          <a:stretch/>
        </p:blipFill>
        <p:spPr>
          <a:xfrm>
            <a:off x="-11723" y="6213475"/>
            <a:ext cx="9155724" cy="644525"/>
          </a:xfrm>
          <a:prstGeom prst="rect">
            <a:avLst/>
          </a:prstGeom>
        </p:spPr>
      </p:pic>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449992"/>
            <a:ext cx="8229600" cy="460216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cxnSp>
        <p:nvCxnSpPr>
          <p:cNvPr id="13" name="Straight Connector 12"/>
          <p:cNvCxnSpPr/>
          <p:nvPr/>
        </p:nvCxnSpPr>
        <p:spPr>
          <a:xfrm>
            <a:off x="457200" y="1143000"/>
            <a:ext cx="868680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9757327"/>
      </p:ext>
    </p:extLst>
  </p:cSld>
  <p:clrMap bg1="lt1" tx1="dk1" bg2="lt2" tx2="dk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 id="2147484570" r:id="rId13"/>
    <p:sldLayoutId id="2147484571" r:id="rId14"/>
    <p:sldLayoutId id="2147484572" r:id="rId15"/>
    <p:sldLayoutId id="2147484573" r:id="rId16"/>
    <p:sldLayoutId id="2147484574" r:id="rId17"/>
    <p:sldLayoutId id="2147484575" r:id="rId18"/>
    <p:sldLayoutId id="2147484576" r:id="rId19"/>
    <p:sldLayoutId id="2147484577" r:id="rId20"/>
    <p:sldLayoutId id="2147484578" r:id="rId21"/>
    <p:sldLayoutId id="2147484579" r:id="rId22"/>
    <p:sldLayoutId id="2147484580" r:id="rId23"/>
    <p:sldLayoutId id="2147484581" r:id="rId24"/>
    <p:sldLayoutId id="2147484582" r:id="rId25"/>
    <p:sldLayoutId id="2147484583" r:id="rId26"/>
    <p:sldLayoutId id="2147484584"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0000"/>
        </a:lnSpc>
        <a:spcBef>
          <a:spcPct val="0"/>
        </a:spcBef>
        <a:buNone/>
        <a:defRPr sz="3000" b="1" i="0" kern="1200">
          <a:solidFill>
            <a:schemeClr val="tx2"/>
          </a:solidFill>
          <a:latin typeface="+mj-lt"/>
          <a:ea typeface="+mj-ea"/>
          <a:cs typeface="Arial"/>
        </a:defRPr>
      </a:lvl1pPr>
    </p:titleStyle>
    <p:bodyStyle>
      <a:lvl1pPr marL="225425" indent="-225425" algn="l" defTabSz="457200" rtl="0" eaLnBrk="1" latinLnBrk="0" hangingPunct="1">
        <a:lnSpc>
          <a:spcPct val="94000"/>
        </a:lnSpc>
        <a:spcBef>
          <a:spcPts val="2000"/>
        </a:spcBef>
        <a:buClr>
          <a:schemeClr val="tx2"/>
        </a:buClr>
        <a:buSzPct val="110000"/>
        <a:buFont typeface="Wingdings" charset="2"/>
        <a:buChar char="§"/>
        <a:defRPr sz="2000" b="0" i="0" kern="1200">
          <a:solidFill>
            <a:schemeClr val="bg2"/>
          </a:solidFill>
          <a:latin typeface="+mn-lt"/>
          <a:ea typeface="+mn-ea"/>
          <a:cs typeface="Arial"/>
        </a:defRPr>
      </a:lvl1pPr>
      <a:lvl2pPr marL="692150" indent="-234950" algn="l" defTabSz="457200" rtl="0" eaLnBrk="1" latinLnBrk="0" hangingPunct="1">
        <a:lnSpc>
          <a:spcPct val="94000"/>
        </a:lnSpc>
        <a:spcBef>
          <a:spcPts val="800"/>
        </a:spcBef>
        <a:buFont typeface="Arial"/>
        <a:buChar char="–"/>
        <a:defRPr sz="2000" b="0" i="0" kern="1200">
          <a:solidFill>
            <a:schemeClr val="bg2"/>
          </a:solidFill>
          <a:latin typeface="+mn-lt"/>
          <a:ea typeface="+mn-ea"/>
          <a:cs typeface="Arial"/>
        </a:defRPr>
      </a:lvl2pPr>
      <a:lvl3pPr marL="1143000" indent="-228600" algn="l" defTabSz="457200" rtl="0" eaLnBrk="1" latinLnBrk="0" hangingPunct="1">
        <a:lnSpc>
          <a:spcPct val="94000"/>
        </a:lnSpc>
        <a:spcBef>
          <a:spcPct val="20000"/>
        </a:spcBef>
        <a:buFont typeface="Arial"/>
        <a:buChar char="•"/>
        <a:defRPr sz="2000" b="0" i="0" kern="1200">
          <a:solidFill>
            <a:schemeClr val="bg2"/>
          </a:solidFill>
          <a:latin typeface="+mn-lt"/>
          <a:ea typeface="+mn-ea"/>
          <a:cs typeface="Arial"/>
        </a:defRPr>
      </a:lvl3pPr>
      <a:lvl4pPr marL="1371600" indent="0" algn="l" defTabSz="457200" rtl="0" eaLnBrk="1" latinLnBrk="0" hangingPunct="1">
        <a:lnSpc>
          <a:spcPct val="94000"/>
        </a:lnSpc>
        <a:spcBef>
          <a:spcPct val="20000"/>
        </a:spcBef>
        <a:buFont typeface="Arial"/>
        <a:buNone/>
        <a:defRPr sz="1800" b="0" i="1" kern="1200">
          <a:solidFill>
            <a:schemeClr val="bg2"/>
          </a:solidFill>
          <a:latin typeface="+mn-lt"/>
          <a:ea typeface="+mn-ea"/>
          <a:cs typeface="Arial"/>
        </a:defRPr>
      </a:lvl4pPr>
      <a:lvl5pPr marL="1647825" indent="-228600" algn="l" defTabSz="457200" rtl="0" eaLnBrk="1" latinLnBrk="0" hangingPunct="1">
        <a:lnSpc>
          <a:spcPct val="94000"/>
        </a:lnSpc>
        <a:spcBef>
          <a:spcPts val="0"/>
        </a:spcBef>
        <a:buFont typeface="Arial"/>
        <a:buChar char="–"/>
        <a:defRPr sz="1800" b="0" i="0" kern="1200">
          <a:solidFill>
            <a:schemeClr val="bg2"/>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4">
          <p15:clr>
            <a:srgbClr val="F26B43"/>
          </p15:clr>
        </p15:guide>
        <p15:guide id="2" pos="2880">
          <p15:clr>
            <a:srgbClr val="F26B43"/>
          </p15:clr>
        </p15:guide>
        <p15:guide id="3" pos="288">
          <p15:clr>
            <a:srgbClr val="F26B43"/>
          </p15:clr>
        </p15:guide>
        <p15:guide id="4" orient="horz" pos="672">
          <p15:clr>
            <a:srgbClr val="F26B43"/>
          </p15:clr>
        </p15:guide>
        <p15:guide id="5" pos="54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8.png"/><Relationship Id="rId7" Type="http://schemas.openxmlformats.org/officeDocument/2006/relationships/image" Target="../media/image17.png"/><Relationship Id="rId12" Type="http://schemas.openxmlformats.org/officeDocument/2006/relationships/image" Target="../media/image45.jpeg"/><Relationship Id="rId17" Type="http://schemas.openxmlformats.org/officeDocument/2006/relationships/image" Target="../media/image50.png"/><Relationship Id="rId2" Type="http://schemas.openxmlformats.org/officeDocument/2006/relationships/notesSlide" Target="../notesSlides/notesSlide1.xml"/><Relationship Id="rId16" Type="http://schemas.openxmlformats.org/officeDocument/2006/relationships/image" Target="../media/image49.png"/><Relationship Id="rId1" Type="http://schemas.openxmlformats.org/officeDocument/2006/relationships/slideLayout" Target="../slideLayouts/slideLayout3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15.png"/><Relationship Id="rId9" Type="http://schemas.openxmlformats.org/officeDocument/2006/relationships/image" Target="../media/image42.pn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5.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6.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image" Target="../media/image57.tiff"/><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2" Type="http://schemas.openxmlformats.org/officeDocument/2006/relationships/image" Target="../media/image58.tiff"/><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notesSlide" Target="../notesSlides/notesSlide8.xml"/><Relationship Id="rId1" Type="http://schemas.openxmlformats.org/officeDocument/2006/relationships/slideLayout" Target="../slideLayouts/slideLayout76.xml"/><Relationship Id="rId5" Type="http://schemas.openxmlformats.org/officeDocument/2006/relationships/image" Target="../media/image59.jpeg"/><Relationship Id="rId4" Type="http://schemas.openxmlformats.org/officeDocument/2006/relationships/image" Target="../media/image58.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342" y="1502754"/>
            <a:ext cx="7315200" cy="1926246"/>
          </a:xfrm>
        </p:spPr>
        <p:txBody>
          <a:bodyPr/>
          <a:lstStyle/>
          <a:p>
            <a:pPr algn="ctr">
              <a:lnSpc>
                <a:spcPct val="100000"/>
              </a:lnSpc>
            </a:pPr>
            <a:r>
              <a:rPr lang="en-US" sz="2800" dirty="0"/>
              <a:t>Changing the Clinical Research Paradigm: Learning Health Systems and Pragmatic, Technology-Enabled Trials</a:t>
            </a:r>
          </a:p>
        </p:txBody>
      </p:sp>
      <p:sp>
        <p:nvSpPr>
          <p:cNvPr id="3" name="Subtitle 2"/>
          <p:cNvSpPr>
            <a:spLocks noGrp="1"/>
          </p:cNvSpPr>
          <p:nvPr>
            <p:ph type="subTitle" idx="1"/>
          </p:nvPr>
        </p:nvSpPr>
        <p:spPr>
          <a:xfrm>
            <a:off x="914404" y="3755050"/>
            <a:ext cx="6645077" cy="1159853"/>
          </a:xfrm>
        </p:spPr>
        <p:txBody>
          <a:bodyPr/>
          <a:lstStyle/>
          <a:p>
            <a:pPr algn="ctr"/>
            <a:r>
              <a:rPr lang="en-US" sz="2100" i="1" dirty="0"/>
              <a:t>Matthew T. Roe, MD, MHS</a:t>
            </a:r>
          </a:p>
          <a:p>
            <a:pPr algn="ctr"/>
            <a:r>
              <a:rPr lang="en-US" sz="2100" i="1" dirty="0"/>
              <a:t>Senior Investigator</a:t>
            </a:r>
          </a:p>
          <a:p>
            <a:pPr algn="ctr"/>
            <a:r>
              <a:rPr lang="en-US" sz="2100" i="1" dirty="0"/>
              <a:t>Duke Clinical Research Institute</a:t>
            </a:r>
          </a:p>
          <a:p>
            <a:pPr algn="ctr"/>
            <a:endParaRPr lang="en-US" sz="2100" i="1" dirty="0"/>
          </a:p>
        </p:txBody>
      </p:sp>
    </p:spTree>
    <p:extLst>
      <p:ext uri="{BB962C8B-B14F-4D97-AF65-F5344CB8AC3E}">
        <p14:creationId xmlns:p14="http://schemas.microsoft.com/office/powerpoint/2010/main" val="2853211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023" y="2088192"/>
            <a:ext cx="5943599" cy="3193830"/>
          </a:xfrm>
          <a:prstGeom prst="rect">
            <a:avLst/>
          </a:prstGeom>
        </p:spPr>
      </p:pic>
      <p:pic>
        <p:nvPicPr>
          <p:cNvPr id="140" name="Picture 139" descr="PCORnet symbol-inverted_blue gradient circle-big.png"/>
          <p:cNvPicPr>
            <a:picLocks noChangeAspect="1"/>
          </p:cNvPicPr>
          <p:nvPr/>
        </p:nvPicPr>
        <p:blipFill rotWithShape="1">
          <a:blip r:embed="rId4">
            <a:duotone>
              <a:schemeClr val="accent1">
                <a:shade val="45000"/>
                <a:satMod val="135000"/>
              </a:schemeClr>
              <a:prstClr val="white"/>
            </a:duotone>
            <a:alphaModFix amt="20000"/>
            <a:extLst>
              <a:ext uri="{28A0092B-C50C-407E-A947-70E740481C1C}">
                <a14:useLocalDpi xmlns:a14="http://schemas.microsoft.com/office/drawing/2010/main" val="0"/>
              </a:ext>
            </a:extLst>
          </a:blip>
          <a:srcRect l="-75682" t="10196" r="56436" b="24180"/>
          <a:stretch/>
        </p:blipFill>
        <p:spPr>
          <a:xfrm>
            <a:off x="1601778" y="1971428"/>
            <a:ext cx="6400799" cy="3522350"/>
          </a:xfrm>
          <a:prstGeom prst="rect">
            <a:avLst/>
          </a:prstGeom>
          <a:solidFill>
            <a:schemeClr val="bg1"/>
          </a:solidFill>
        </p:spPr>
      </p:pic>
      <p:grpSp>
        <p:nvGrpSpPr>
          <p:cNvPr id="7" name="Group 6"/>
          <p:cNvGrpSpPr/>
          <p:nvPr/>
        </p:nvGrpSpPr>
        <p:grpSpPr>
          <a:xfrm>
            <a:off x="1403687" y="2079342"/>
            <a:ext cx="6574311" cy="2931954"/>
            <a:chOff x="383192" y="1743079"/>
            <a:chExt cx="8765748" cy="3909272"/>
          </a:xfrm>
        </p:grpSpPr>
        <p:pic>
          <p:nvPicPr>
            <p:cNvPr id="110" name="Picture 109"/>
            <p:cNvPicPr>
              <a:picLocks noChangeAspect="1"/>
            </p:cNvPicPr>
            <p:nvPr/>
          </p:nvPicPr>
          <p:blipFill rotWithShape="1">
            <a:blip r:embed="rId5" cstate="print">
              <a:extLst>
                <a:ext uri="{28A0092B-C50C-407E-A947-70E740481C1C}">
                  <a14:useLocalDpi xmlns:a14="http://schemas.microsoft.com/office/drawing/2010/main" val="0"/>
                </a:ext>
              </a:extLst>
            </a:blip>
            <a:srcRect l="39279" r="6468"/>
            <a:stretch/>
          </p:blipFill>
          <p:spPr>
            <a:xfrm>
              <a:off x="3921988" y="4968372"/>
              <a:ext cx="2639680" cy="683979"/>
            </a:xfrm>
            <a:prstGeom prst="rect">
              <a:avLst/>
            </a:prstGeom>
          </p:spPr>
        </p:pic>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4666" y="4968077"/>
              <a:ext cx="2567323" cy="684274"/>
            </a:xfrm>
            <a:prstGeom prst="rect">
              <a:avLst/>
            </a:prstGeom>
          </p:spPr>
        </p:pic>
        <p:sp>
          <p:nvSpPr>
            <p:cNvPr id="16" name="Content Placeholder 2"/>
            <p:cNvSpPr txBox="1">
              <a:spLocks/>
            </p:cNvSpPr>
            <p:nvPr/>
          </p:nvSpPr>
          <p:spPr>
            <a:xfrm>
              <a:off x="383192" y="5056510"/>
              <a:ext cx="908211" cy="498599"/>
            </a:xfrm>
            <a:prstGeom prst="rect">
              <a:avLst/>
            </a:prstGeom>
          </p:spPr>
          <p:txBody>
            <a:bodyPr vert="horz" wrap="square" lIns="0" tIns="0" rIns="0" bIns="0" rtlCol="0" anchor="b" anchorCtr="0">
              <a:spAutoFit/>
            </a:bodyPr>
            <a:lstStyle>
              <a:lvl1pPr marL="344488" indent="-344488" algn="l" defTabSz="457200" rtl="0" eaLnBrk="1" latinLnBrk="0" hangingPunct="1">
                <a:lnSpc>
                  <a:spcPct val="100000"/>
                </a:lnSpc>
                <a:spcBef>
                  <a:spcPts val="2200"/>
                </a:spcBef>
                <a:buSzPct val="120000"/>
                <a:buFontTx/>
                <a:buBlip>
                  <a:blip r:embed="rId7"/>
                </a:buBlip>
                <a:defRPr sz="2200" kern="1200">
                  <a:solidFill>
                    <a:srgbClr val="58595B"/>
                  </a:solidFill>
                  <a:latin typeface="+mn-lt"/>
                  <a:ea typeface="+mn-ea"/>
                  <a:cs typeface="+mn-cs"/>
                </a:defRPr>
              </a:lvl1pPr>
              <a:lvl2pPr marL="742950" indent="-285750" algn="l" defTabSz="457200" rtl="0" eaLnBrk="1" latinLnBrk="0" hangingPunct="1">
                <a:lnSpc>
                  <a:spcPct val="100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100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fontAlgn="auto">
                <a:lnSpc>
                  <a:spcPct val="90000"/>
                </a:lnSpc>
                <a:spcBef>
                  <a:spcPts val="750"/>
                </a:spcBef>
                <a:spcAft>
                  <a:spcPts val="0"/>
                </a:spcAft>
                <a:buNone/>
                <a:defRPr/>
              </a:pPr>
              <a:r>
                <a:rPr kumimoji="0" lang="en-US" sz="1350" b="1" dirty="0">
                  <a:solidFill>
                    <a:srgbClr val="001E61"/>
                  </a:solidFill>
                  <a:latin typeface="Arial"/>
                </a:rPr>
                <a:t>Pool of patients </a:t>
              </a:r>
            </a:p>
          </p:txBody>
        </p:sp>
        <p:sp>
          <p:nvSpPr>
            <p:cNvPr id="14" name="Content Placeholder 2"/>
            <p:cNvSpPr txBox="1">
              <a:spLocks/>
            </p:cNvSpPr>
            <p:nvPr/>
          </p:nvSpPr>
          <p:spPr>
            <a:xfrm>
              <a:off x="383192" y="3043139"/>
              <a:ext cx="1408003" cy="249299"/>
            </a:xfrm>
            <a:prstGeom prst="rect">
              <a:avLst/>
            </a:prstGeom>
          </p:spPr>
          <p:txBody>
            <a:bodyPr vert="horz" wrap="square" lIns="0" tIns="0" rIns="0" bIns="0" rtlCol="0" anchor="b" anchorCtr="0">
              <a:spAutoFit/>
            </a:bodyPr>
            <a:lstStyle>
              <a:lvl1pPr marL="344488" indent="-344488" algn="l" defTabSz="457200" rtl="0" eaLnBrk="1" latinLnBrk="0" hangingPunct="1">
                <a:lnSpc>
                  <a:spcPct val="100000"/>
                </a:lnSpc>
                <a:spcBef>
                  <a:spcPts val="2200"/>
                </a:spcBef>
                <a:buSzPct val="120000"/>
                <a:buFontTx/>
                <a:buBlip>
                  <a:blip r:embed="rId7"/>
                </a:buBlip>
                <a:defRPr sz="2200" kern="1200">
                  <a:solidFill>
                    <a:srgbClr val="58595B"/>
                  </a:solidFill>
                  <a:latin typeface="+mn-lt"/>
                  <a:ea typeface="+mn-ea"/>
                  <a:cs typeface="+mn-cs"/>
                </a:defRPr>
              </a:lvl1pPr>
              <a:lvl2pPr marL="742950" indent="-285750" algn="l" defTabSz="457200" rtl="0" eaLnBrk="1" latinLnBrk="0" hangingPunct="1">
                <a:lnSpc>
                  <a:spcPct val="100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100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fontAlgn="auto">
                <a:lnSpc>
                  <a:spcPct val="90000"/>
                </a:lnSpc>
                <a:spcBef>
                  <a:spcPts val="750"/>
                </a:spcBef>
                <a:spcAft>
                  <a:spcPts val="0"/>
                </a:spcAft>
                <a:buNone/>
                <a:defRPr/>
              </a:pPr>
              <a:r>
                <a:rPr kumimoji="0" lang="en-US" sz="1350" b="1" dirty="0">
                  <a:solidFill>
                    <a:srgbClr val="00AEEF"/>
                  </a:solidFill>
                  <a:latin typeface="Arial"/>
                </a:rPr>
                <a:t>Race</a:t>
              </a:r>
            </a:p>
          </p:txBody>
        </p:sp>
        <p:sp>
          <p:nvSpPr>
            <p:cNvPr id="15" name="Content Placeholder 2"/>
            <p:cNvSpPr txBox="1">
              <a:spLocks/>
            </p:cNvSpPr>
            <p:nvPr/>
          </p:nvSpPr>
          <p:spPr>
            <a:xfrm>
              <a:off x="383192" y="1962150"/>
              <a:ext cx="1408003" cy="249299"/>
            </a:xfrm>
            <a:prstGeom prst="rect">
              <a:avLst/>
            </a:prstGeom>
          </p:spPr>
          <p:txBody>
            <a:bodyPr vert="horz" wrap="square" lIns="0" tIns="0" rIns="0" bIns="0" rtlCol="0" anchor="b" anchorCtr="0">
              <a:spAutoFit/>
            </a:bodyPr>
            <a:lstStyle>
              <a:lvl1pPr marL="344488" indent="-344488" algn="l" defTabSz="457200" rtl="0" eaLnBrk="1" latinLnBrk="0" hangingPunct="1">
                <a:lnSpc>
                  <a:spcPct val="100000"/>
                </a:lnSpc>
                <a:spcBef>
                  <a:spcPts val="2200"/>
                </a:spcBef>
                <a:buSzPct val="120000"/>
                <a:buFontTx/>
                <a:buBlip>
                  <a:blip r:embed="rId7"/>
                </a:buBlip>
                <a:defRPr sz="2200" kern="1200">
                  <a:solidFill>
                    <a:srgbClr val="58595B"/>
                  </a:solidFill>
                  <a:latin typeface="+mn-lt"/>
                  <a:ea typeface="+mn-ea"/>
                  <a:cs typeface="+mn-cs"/>
                </a:defRPr>
              </a:lvl1pPr>
              <a:lvl2pPr marL="742950" indent="-285750" algn="l" defTabSz="457200" rtl="0" eaLnBrk="1" latinLnBrk="0" hangingPunct="1">
                <a:lnSpc>
                  <a:spcPct val="100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100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fontAlgn="auto">
                <a:lnSpc>
                  <a:spcPct val="90000"/>
                </a:lnSpc>
                <a:spcBef>
                  <a:spcPts val="750"/>
                </a:spcBef>
                <a:spcAft>
                  <a:spcPts val="0"/>
                </a:spcAft>
                <a:buNone/>
                <a:defRPr/>
              </a:pPr>
              <a:r>
                <a:rPr kumimoji="0" lang="en-US" sz="1350" b="1" dirty="0">
                  <a:solidFill>
                    <a:srgbClr val="338A09"/>
                  </a:solidFill>
                  <a:latin typeface="Arial"/>
                </a:rPr>
                <a:t>Sex</a:t>
              </a:r>
            </a:p>
          </p:txBody>
        </p:sp>
        <p:sp>
          <p:nvSpPr>
            <p:cNvPr id="17" name="Content Placeholder 2"/>
            <p:cNvSpPr txBox="1">
              <a:spLocks/>
            </p:cNvSpPr>
            <p:nvPr/>
          </p:nvSpPr>
          <p:spPr>
            <a:xfrm>
              <a:off x="383192" y="4103328"/>
              <a:ext cx="1408003" cy="249299"/>
            </a:xfrm>
            <a:prstGeom prst="rect">
              <a:avLst/>
            </a:prstGeom>
          </p:spPr>
          <p:txBody>
            <a:bodyPr vert="horz" wrap="square" lIns="0" tIns="0" rIns="0" bIns="0" rtlCol="0" anchor="b" anchorCtr="0">
              <a:spAutoFit/>
            </a:bodyPr>
            <a:lstStyle>
              <a:lvl1pPr marL="344488" indent="-344488" algn="l" defTabSz="457200" rtl="0" eaLnBrk="1" latinLnBrk="0" hangingPunct="1">
                <a:lnSpc>
                  <a:spcPct val="100000"/>
                </a:lnSpc>
                <a:spcBef>
                  <a:spcPts val="2200"/>
                </a:spcBef>
                <a:buSzPct val="120000"/>
                <a:buFontTx/>
                <a:buBlip>
                  <a:blip r:embed="rId7"/>
                </a:buBlip>
                <a:defRPr sz="2200" kern="1200">
                  <a:solidFill>
                    <a:srgbClr val="58595B"/>
                  </a:solidFill>
                  <a:latin typeface="+mn-lt"/>
                  <a:ea typeface="+mn-ea"/>
                  <a:cs typeface="+mn-cs"/>
                </a:defRPr>
              </a:lvl1pPr>
              <a:lvl2pPr marL="742950" indent="-285750" algn="l" defTabSz="457200" rtl="0" eaLnBrk="1" latinLnBrk="0" hangingPunct="1">
                <a:lnSpc>
                  <a:spcPct val="100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100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fontAlgn="auto">
                <a:lnSpc>
                  <a:spcPct val="90000"/>
                </a:lnSpc>
                <a:spcBef>
                  <a:spcPts val="750"/>
                </a:spcBef>
                <a:spcAft>
                  <a:spcPts val="0"/>
                </a:spcAft>
                <a:buNone/>
                <a:defRPr/>
              </a:pPr>
              <a:r>
                <a:rPr kumimoji="0" lang="en-US" sz="1350" b="1" dirty="0">
                  <a:solidFill>
                    <a:srgbClr val="FB6A06"/>
                  </a:solidFill>
                  <a:latin typeface="Arial"/>
                </a:rPr>
                <a:t>Age</a:t>
              </a:r>
            </a:p>
          </p:txBody>
        </p:sp>
        <p:pic>
          <p:nvPicPr>
            <p:cNvPr id="78" name="Picture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4666" y="2810102"/>
              <a:ext cx="3559848" cy="683977"/>
            </a:xfrm>
            <a:prstGeom prst="rect">
              <a:avLst/>
            </a:prstGeom>
          </p:spPr>
        </p:pic>
        <p:pic>
          <p:nvPicPr>
            <p:cNvPr id="107" name="Picture 1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4666" y="1743079"/>
              <a:ext cx="4239495" cy="685800"/>
            </a:xfrm>
            <a:prstGeom prst="rect">
              <a:avLst/>
            </a:prstGeom>
          </p:spPr>
        </p:pic>
        <p:pic>
          <p:nvPicPr>
            <p:cNvPr id="108" name="Picture 1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10836" y="1745868"/>
              <a:ext cx="3538104" cy="685800"/>
            </a:xfrm>
            <a:prstGeom prst="rect">
              <a:avLst/>
            </a:prstGeom>
          </p:spPr>
        </p:pic>
        <p:pic>
          <p:nvPicPr>
            <p:cNvPr id="115" name="Picture 114"/>
            <p:cNvPicPr>
              <a:picLocks noChangeAspect="1"/>
            </p:cNvPicPr>
            <p:nvPr/>
          </p:nvPicPr>
          <p:blipFill rotWithShape="1">
            <a:blip r:embed="rId11" cstate="print">
              <a:extLst>
                <a:ext uri="{28A0092B-C50C-407E-A947-70E740481C1C}">
                  <a14:useLocalDpi xmlns:a14="http://schemas.microsoft.com/office/drawing/2010/main" val="0"/>
                </a:ext>
              </a:extLst>
            </a:blip>
            <a:srcRect r="86414"/>
            <a:stretch/>
          </p:blipFill>
          <p:spPr>
            <a:xfrm>
              <a:off x="1361418" y="3883679"/>
              <a:ext cx="302282" cy="683978"/>
            </a:xfrm>
            <a:prstGeom prst="rect">
              <a:avLst/>
            </a:prstGeom>
          </p:spPr>
        </p:pic>
        <p:pic>
          <p:nvPicPr>
            <p:cNvPr id="114" name="Picture 113"/>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358" r="5409"/>
            <a:stretch/>
          </p:blipFill>
          <p:spPr>
            <a:xfrm>
              <a:off x="3292034" y="3890932"/>
              <a:ext cx="4594064" cy="684342"/>
            </a:xfrm>
            <a:prstGeom prst="rect">
              <a:avLst/>
            </a:prstGeom>
          </p:spPr>
        </p:pic>
        <p:pic>
          <p:nvPicPr>
            <p:cNvPr id="113" name="Picture 112"/>
            <p:cNvPicPr>
              <a:picLocks noChangeAspect="1"/>
            </p:cNvPicPr>
            <p:nvPr/>
          </p:nvPicPr>
          <p:blipFill rotWithShape="1">
            <a:blip r:embed="rId13" cstate="print">
              <a:extLst>
                <a:ext uri="{28A0092B-C50C-407E-A947-70E740481C1C}">
                  <a14:useLocalDpi xmlns:a14="http://schemas.microsoft.com/office/drawing/2010/main" val="0"/>
                </a:ext>
              </a:extLst>
            </a:blip>
            <a:srcRect r="28503"/>
            <a:stretch/>
          </p:blipFill>
          <p:spPr>
            <a:xfrm>
              <a:off x="7227952" y="3890931"/>
              <a:ext cx="1594962" cy="685800"/>
            </a:xfrm>
            <a:prstGeom prst="rect">
              <a:avLst/>
            </a:prstGeom>
          </p:spPr>
        </p:pic>
        <p:pic>
          <p:nvPicPr>
            <p:cNvPr id="67" name="Picture 66"/>
            <p:cNvPicPr>
              <a:picLocks noChangeAspect="1"/>
            </p:cNvPicPr>
            <p:nvPr/>
          </p:nvPicPr>
          <p:blipFill rotWithShape="1">
            <a:blip r:embed="rId14" cstate="print">
              <a:extLst>
                <a:ext uri="{28A0092B-C50C-407E-A947-70E740481C1C}">
                  <a14:useLocalDpi xmlns:a14="http://schemas.microsoft.com/office/drawing/2010/main" val="0"/>
                </a:ext>
              </a:extLst>
            </a:blip>
            <a:srcRect l="50000" r="9000"/>
            <a:stretch/>
          </p:blipFill>
          <p:spPr>
            <a:xfrm>
              <a:off x="4914513" y="2813090"/>
              <a:ext cx="1333887" cy="680989"/>
            </a:xfrm>
            <a:prstGeom prst="rect">
              <a:avLst/>
            </a:prstGeom>
          </p:spPr>
        </p:pic>
        <p:pic>
          <p:nvPicPr>
            <p:cNvPr id="48" name="Picture 47"/>
            <p:cNvPicPr>
              <a:picLocks noChangeAspect="1"/>
            </p:cNvPicPr>
            <p:nvPr/>
          </p:nvPicPr>
          <p:blipFill rotWithShape="1">
            <a:blip r:embed="rId15" cstate="print">
              <a:extLst>
                <a:ext uri="{28A0092B-C50C-407E-A947-70E740481C1C}">
                  <a14:useLocalDpi xmlns:a14="http://schemas.microsoft.com/office/drawing/2010/main" val="0"/>
                </a:ext>
              </a:extLst>
            </a:blip>
            <a:srcRect l="1" r="70898"/>
            <a:stretch/>
          </p:blipFill>
          <p:spPr>
            <a:xfrm>
              <a:off x="2664004" y="3890931"/>
              <a:ext cx="649198" cy="685800"/>
            </a:xfrm>
            <a:prstGeom prst="rect">
              <a:avLst/>
            </a:prstGeom>
          </p:spPr>
        </p:pic>
        <p:pic>
          <p:nvPicPr>
            <p:cNvPr id="49" name="Picture 48"/>
            <p:cNvPicPr>
              <a:picLocks noChangeAspect="1"/>
            </p:cNvPicPr>
            <p:nvPr/>
          </p:nvPicPr>
          <p:blipFill rotWithShape="1">
            <a:blip r:embed="rId16" cstate="print">
              <a:extLst>
                <a:ext uri="{28A0092B-C50C-407E-A947-70E740481C1C}">
                  <a14:useLocalDpi xmlns:a14="http://schemas.microsoft.com/office/drawing/2010/main" val="0"/>
                </a:ext>
              </a:extLst>
            </a:blip>
            <a:srcRect r="38117"/>
            <a:stretch/>
          </p:blipFill>
          <p:spPr>
            <a:xfrm>
              <a:off x="1663700" y="3890932"/>
              <a:ext cx="990956" cy="684342"/>
            </a:xfrm>
            <a:prstGeom prst="rect">
              <a:avLst/>
            </a:prstGeom>
          </p:spPr>
        </p:pic>
      </p:grpSp>
      <p:grpSp>
        <p:nvGrpSpPr>
          <p:cNvPr id="9" name="Group 8"/>
          <p:cNvGrpSpPr/>
          <p:nvPr/>
        </p:nvGrpSpPr>
        <p:grpSpPr>
          <a:xfrm>
            <a:off x="2132391" y="2079344"/>
            <a:ext cx="5841802" cy="2921375"/>
            <a:chOff x="1354797" y="1743080"/>
            <a:chExt cx="7789069" cy="3895167"/>
          </a:xfrm>
        </p:grpSpPr>
        <p:pic>
          <p:nvPicPr>
            <p:cNvPr id="59" name="Picture 58"/>
            <p:cNvPicPr>
              <a:picLocks noChangeAspect="1"/>
            </p:cNvPicPr>
            <p:nvPr/>
          </p:nvPicPr>
          <p:blipFill>
            <a:blip r:embed="rId17" cstate="print">
              <a:alphaModFix amt="20000"/>
              <a:extLst>
                <a:ext uri="{28A0092B-C50C-407E-A947-70E740481C1C}">
                  <a14:useLocalDpi xmlns:a14="http://schemas.microsoft.com/office/drawing/2010/main" val="0"/>
                </a:ext>
              </a:extLst>
            </a:blip>
            <a:stretch>
              <a:fillRect/>
            </a:stretch>
          </p:blipFill>
          <p:spPr>
            <a:xfrm>
              <a:off x="1354797" y="1743080"/>
              <a:ext cx="7789069" cy="682820"/>
            </a:xfrm>
            <a:prstGeom prst="rect">
              <a:avLst/>
            </a:prstGeom>
          </p:spPr>
        </p:pic>
        <p:pic>
          <p:nvPicPr>
            <p:cNvPr id="61" name="Picture 60"/>
            <p:cNvPicPr>
              <a:picLocks noChangeAspect="1"/>
            </p:cNvPicPr>
            <p:nvPr/>
          </p:nvPicPr>
          <p:blipFill>
            <a:blip r:embed="rId18" cstate="print">
              <a:alphaModFix amt="20000"/>
              <a:extLst>
                <a:ext uri="{28A0092B-C50C-407E-A947-70E740481C1C}">
                  <a14:useLocalDpi xmlns:a14="http://schemas.microsoft.com/office/drawing/2010/main" val="0"/>
                </a:ext>
              </a:extLst>
            </a:blip>
            <a:stretch>
              <a:fillRect/>
            </a:stretch>
          </p:blipFill>
          <p:spPr>
            <a:xfrm>
              <a:off x="1354797" y="2813090"/>
              <a:ext cx="7789069" cy="683979"/>
            </a:xfrm>
            <a:prstGeom prst="rect">
              <a:avLst/>
            </a:prstGeom>
          </p:spPr>
        </p:pic>
        <p:pic>
          <p:nvPicPr>
            <p:cNvPr id="58" name="Picture 57"/>
            <p:cNvPicPr>
              <a:picLocks noChangeAspect="1"/>
            </p:cNvPicPr>
            <p:nvPr/>
          </p:nvPicPr>
          <p:blipFill>
            <a:blip r:embed="rId18" cstate="print">
              <a:alphaModFix amt="20000"/>
              <a:extLst>
                <a:ext uri="{28A0092B-C50C-407E-A947-70E740481C1C}">
                  <a14:useLocalDpi xmlns:a14="http://schemas.microsoft.com/office/drawing/2010/main" val="0"/>
                </a:ext>
              </a:extLst>
            </a:blip>
            <a:stretch>
              <a:fillRect/>
            </a:stretch>
          </p:blipFill>
          <p:spPr>
            <a:xfrm>
              <a:off x="1354797" y="4954268"/>
              <a:ext cx="7789069" cy="683979"/>
            </a:xfrm>
            <a:prstGeom prst="rect">
              <a:avLst/>
            </a:prstGeom>
          </p:spPr>
        </p:pic>
        <p:pic>
          <p:nvPicPr>
            <p:cNvPr id="60" name="Picture 59"/>
            <p:cNvPicPr>
              <a:picLocks noChangeAspect="1"/>
            </p:cNvPicPr>
            <p:nvPr/>
          </p:nvPicPr>
          <p:blipFill>
            <a:blip r:embed="rId19" cstate="print">
              <a:alphaModFix amt="20000"/>
              <a:extLst>
                <a:ext uri="{28A0092B-C50C-407E-A947-70E740481C1C}">
                  <a14:useLocalDpi xmlns:a14="http://schemas.microsoft.com/office/drawing/2010/main" val="0"/>
                </a:ext>
              </a:extLst>
            </a:blip>
            <a:stretch>
              <a:fillRect/>
            </a:stretch>
          </p:blipFill>
          <p:spPr>
            <a:xfrm>
              <a:off x="1354797" y="3883679"/>
              <a:ext cx="7789069" cy="683979"/>
            </a:xfrm>
            <a:prstGeom prst="rect">
              <a:avLst/>
            </a:prstGeom>
          </p:spPr>
        </p:pic>
      </p:grpSp>
      <p:sp>
        <p:nvSpPr>
          <p:cNvPr id="2" name="Title 1"/>
          <p:cNvSpPr>
            <a:spLocks noGrp="1"/>
          </p:cNvSpPr>
          <p:nvPr>
            <p:ph type="title"/>
          </p:nvPr>
        </p:nvSpPr>
        <p:spPr>
          <a:xfrm>
            <a:off x="762000" y="457200"/>
            <a:ext cx="7848600" cy="677108"/>
          </a:xfrm>
        </p:spPr>
        <p:txBody>
          <a:bodyPr/>
          <a:lstStyle/>
          <a:p>
            <a:pPr algn="ctr"/>
            <a:r>
              <a:rPr lang="en-US" sz="2400" dirty="0"/>
              <a:t>PCORnet: A National Evidence System</a:t>
            </a:r>
            <a:br>
              <a:rPr lang="en-US" sz="2400" dirty="0"/>
            </a:br>
            <a:r>
              <a:rPr lang="en-US" sz="2000" b="0" dirty="0"/>
              <a:t>110 Million patients in 64 Health System Data Marts </a:t>
            </a:r>
          </a:p>
        </p:txBody>
      </p:sp>
      <p:sp>
        <p:nvSpPr>
          <p:cNvPr id="4" name="Slide Number Placeholder 3"/>
          <p:cNvSpPr>
            <a:spLocks noGrp="1"/>
          </p:cNvSpPr>
          <p:nvPr>
            <p:ph type="sldNum" sz="quarter" idx="12"/>
          </p:nvPr>
        </p:nvSpPr>
        <p:spPr>
          <a:xfrm>
            <a:off x="7509657" y="5603442"/>
            <a:ext cx="339895" cy="168317"/>
          </a:xfrm>
        </p:spPr>
        <p:txBody>
          <a:bodyPr/>
          <a:lstStyle/>
          <a:p>
            <a:pPr defTabSz="685800">
              <a:spcBef>
                <a:spcPct val="0"/>
              </a:spcBef>
              <a:buNone/>
              <a:defRPr/>
            </a:pPr>
            <a:fld id="{5FA82A9D-F74A-5941-AEE0-9E55A48F620F}" type="slidenum">
              <a:rPr kumimoji="0" lang="en-US">
                <a:solidFill>
                  <a:srgbClr val="8F9194"/>
                </a:solidFill>
                <a:latin typeface="Arial"/>
                <a:ea typeface="+mn-ea"/>
                <a:cs typeface="+mn-cs"/>
              </a:rPr>
              <a:pPr defTabSz="685800">
                <a:spcBef>
                  <a:spcPct val="0"/>
                </a:spcBef>
                <a:buNone/>
                <a:defRPr/>
              </a:pPr>
              <a:t>10</a:t>
            </a:fld>
            <a:endParaRPr kumimoji="0" lang="en-US" dirty="0">
              <a:solidFill>
                <a:srgbClr val="8F9194"/>
              </a:solidFill>
              <a:latin typeface="Arial"/>
              <a:ea typeface="+mn-ea"/>
              <a:cs typeface="+mn-cs"/>
            </a:endParaRPr>
          </a:p>
        </p:txBody>
      </p:sp>
      <p:grpSp>
        <p:nvGrpSpPr>
          <p:cNvPr id="8" name="Group 7"/>
          <p:cNvGrpSpPr/>
          <p:nvPr/>
        </p:nvGrpSpPr>
        <p:grpSpPr>
          <a:xfrm>
            <a:off x="2052847" y="2571118"/>
            <a:ext cx="5921447" cy="2903289"/>
            <a:chOff x="1248737" y="2398779"/>
            <a:chExt cx="7895263" cy="3871052"/>
          </a:xfrm>
        </p:grpSpPr>
        <p:sp>
          <p:nvSpPr>
            <p:cNvPr id="41" name="Rectangle 40"/>
            <p:cNvSpPr/>
            <p:nvPr/>
          </p:nvSpPr>
          <p:spPr>
            <a:xfrm>
              <a:off x="1354666" y="5644019"/>
              <a:ext cx="2560571" cy="307776"/>
            </a:xfrm>
            <a:prstGeom prst="rect">
              <a:avLst/>
            </a:prstGeom>
            <a:solidFill>
              <a:srgbClr val="18469B"/>
            </a:solidFill>
          </p:spPr>
          <p:txBody>
            <a:bodyPr wrap="square" lIns="0" rIns="0" anchor="b" anchorCtr="0">
              <a:spAutoFit/>
            </a:bodyPr>
            <a:lstStyle/>
            <a:p>
              <a:pPr algn="ctr" defTabSz="342900" eaLnBrk="1" fontAlgn="auto" hangingPunct="1">
                <a:spcBef>
                  <a:spcPts val="0"/>
                </a:spcBef>
                <a:spcAft>
                  <a:spcPts val="0"/>
                </a:spcAft>
                <a:buNone/>
                <a:defRPr/>
              </a:pPr>
              <a:r>
                <a:rPr kumimoji="0" lang="en-US" sz="900" b="1" dirty="0">
                  <a:solidFill>
                    <a:srgbClr val="FFFFFF"/>
                  </a:solidFill>
                  <a:latin typeface="Arial"/>
                  <a:ea typeface="+mn-ea"/>
                  <a:cs typeface="+mn-cs"/>
                </a:rPr>
                <a:t>For clinical trials</a:t>
              </a:r>
            </a:p>
          </p:txBody>
        </p:sp>
        <p:sp>
          <p:nvSpPr>
            <p:cNvPr id="42" name="Rectangle 41"/>
            <p:cNvSpPr/>
            <p:nvPr/>
          </p:nvSpPr>
          <p:spPr>
            <a:xfrm>
              <a:off x="1354666" y="5926802"/>
              <a:ext cx="5207002" cy="307776"/>
            </a:xfrm>
            <a:prstGeom prst="rect">
              <a:avLst/>
            </a:prstGeom>
            <a:solidFill>
              <a:srgbClr val="7886C3"/>
            </a:solidFill>
          </p:spPr>
          <p:txBody>
            <a:bodyPr wrap="square" lIns="0" rIns="0" anchor="b" anchorCtr="0">
              <a:spAutoFit/>
            </a:bodyPr>
            <a:lstStyle/>
            <a:p>
              <a:pPr algn="ctr" defTabSz="342900" eaLnBrk="1" fontAlgn="auto" hangingPunct="1">
                <a:spcBef>
                  <a:spcPts val="0"/>
                </a:spcBef>
                <a:spcAft>
                  <a:spcPts val="0"/>
                </a:spcAft>
                <a:buNone/>
                <a:defRPr/>
              </a:pPr>
              <a:r>
                <a:rPr kumimoji="0" lang="en-US" sz="900" b="1" dirty="0">
                  <a:solidFill>
                    <a:prstClr val="white"/>
                  </a:solidFill>
                  <a:latin typeface="Arial"/>
                  <a:ea typeface="+mn-ea"/>
                  <a:cs typeface="+mn-cs"/>
                </a:rPr>
                <a:t>For observational studies</a:t>
              </a:r>
            </a:p>
          </p:txBody>
        </p:sp>
        <p:sp>
          <p:nvSpPr>
            <p:cNvPr id="40" name="TextBox 39"/>
            <p:cNvSpPr txBox="1"/>
            <p:nvPr/>
          </p:nvSpPr>
          <p:spPr>
            <a:xfrm>
              <a:off x="1361417" y="3496771"/>
              <a:ext cx="3553095" cy="289309"/>
            </a:xfrm>
            <a:prstGeom prst="rect">
              <a:avLst/>
            </a:prstGeom>
            <a:noFill/>
          </p:spPr>
          <p:txBody>
            <a:bodyPr wrap="square" rtlCol="0" anchor="t" anchorCtr="0">
              <a:spAutoFit/>
            </a:bodyPr>
            <a:lstStyle/>
            <a:p>
              <a:pPr algn="ctr" defTabSz="342900" eaLnBrk="1" fontAlgn="auto" hangingPunct="1">
                <a:lnSpc>
                  <a:spcPct val="90000"/>
                </a:lnSpc>
                <a:spcBef>
                  <a:spcPts val="0"/>
                </a:spcBef>
                <a:spcAft>
                  <a:spcPts val="0"/>
                </a:spcAft>
                <a:buNone/>
                <a:defRPr/>
              </a:pPr>
              <a:r>
                <a:rPr kumimoji="0" lang="en-US" sz="900" dirty="0">
                  <a:solidFill>
                    <a:srgbClr val="8F9194"/>
                  </a:solidFill>
                  <a:latin typeface="Arial"/>
                  <a:ea typeface="Calibri"/>
                  <a:cs typeface="Calibri"/>
                </a:rPr>
                <a:t>White</a:t>
              </a:r>
              <a:endParaRPr kumimoji="0" lang="en-US" sz="900" dirty="0">
                <a:solidFill>
                  <a:srgbClr val="8F9194"/>
                </a:solidFill>
                <a:latin typeface="Arial"/>
                <a:ea typeface="+mn-ea"/>
                <a:cs typeface="+mn-cs"/>
              </a:endParaRPr>
            </a:p>
          </p:txBody>
        </p:sp>
        <p:sp>
          <p:nvSpPr>
            <p:cNvPr id="76" name="TextBox 75"/>
            <p:cNvSpPr txBox="1"/>
            <p:nvPr/>
          </p:nvSpPr>
          <p:spPr>
            <a:xfrm>
              <a:off x="4914514" y="3496771"/>
              <a:ext cx="1333885" cy="289309"/>
            </a:xfrm>
            <a:prstGeom prst="rect">
              <a:avLst/>
            </a:prstGeom>
            <a:noFill/>
          </p:spPr>
          <p:txBody>
            <a:bodyPr wrap="square" rtlCol="0" anchor="t" anchorCtr="0">
              <a:spAutoFit/>
            </a:bodyPr>
            <a:lstStyle/>
            <a:p>
              <a:pPr algn="ctr" defTabSz="342900" eaLnBrk="1" fontAlgn="auto" hangingPunct="1">
                <a:lnSpc>
                  <a:spcPct val="90000"/>
                </a:lnSpc>
                <a:spcBef>
                  <a:spcPts val="0"/>
                </a:spcBef>
                <a:spcAft>
                  <a:spcPts val="0"/>
                </a:spcAft>
                <a:buNone/>
                <a:defRPr/>
              </a:pPr>
              <a:r>
                <a:rPr kumimoji="0" lang="en-US" sz="900" dirty="0">
                  <a:solidFill>
                    <a:srgbClr val="8F9194"/>
                  </a:solidFill>
                  <a:latin typeface="Arial"/>
                  <a:ea typeface="Calibri"/>
                  <a:cs typeface="Calibri"/>
                </a:rPr>
                <a:t>Non-White</a:t>
              </a:r>
              <a:endParaRPr kumimoji="0" lang="en-US" sz="900" dirty="0">
                <a:solidFill>
                  <a:srgbClr val="8F9194"/>
                </a:solidFill>
                <a:latin typeface="Arial"/>
                <a:ea typeface="+mn-ea"/>
                <a:cs typeface="+mn-cs"/>
              </a:endParaRPr>
            </a:p>
          </p:txBody>
        </p:sp>
        <p:sp>
          <p:nvSpPr>
            <p:cNvPr id="54" name="TextBox 53"/>
            <p:cNvSpPr txBox="1"/>
            <p:nvPr/>
          </p:nvSpPr>
          <p:spPr>
            <a:xfrm>
              <a:off x="1361418" y="2398779"/>
              <a:ext cx="4239495" cy="289309"/>
            </a:xfrm>
            <a:prstGeom prst="rect">
              <a:avLst/>
            </a:prstGeom>
            <a:noFill/>
          </p:spPr>
          <p:txBody>
            <a:bodyPr wrap="square" rtlCol="0" anchor="b" anchorCtr="0">
              <a:spAutoFit/>
            </a:bodyPr>
            <a:lstStyle/>
            <a:p>
              <a:pPr algn="ctr" defTabSz="342900" eaLnBrk="1" fontAlgn="auto" hangingPunct="1">
                <a:lnSpc>
                  <a:spcPct val="90000"/>
                </a:lnSpc>
                <a:spcBef>
                  <a:spcPts val="0"/>
                </a:spcBef>
                <a:spcAft>
                  <a:spcPts val="0"/>
                </a:spcAft>
                <a:buNone/>
                <a:defRPr/>
              </a:pPr>
              <a:r>
                <a:rPr kumimoji="0" lang="en-US" sz="900" dirty="0">
                  <a:solidFill>
                    <a:srgbClr val="8F9194"/>
                  </a:solidFill>
                  <a:latin typeface="Arial"/>
                  <a:ea typeface="Calibri"/>
                  <a:cs typeface="Calibri"/>
                </a:rPr>
                <a:t>Female</a:t>
              </a:r>
              <a:endParaRPr kumimoji="0" lang="en-US" sz="900" dirty="0">
                <a:solidFill>
                  <a:srgbClr val="8F9194"/>
                </a:solidFill>
                <a:latin typeface="Arial"/>
                <a:ea typeface="+mn-ea"/>
                <a:cs typeface="+mn-cs"/>
              </a:endParaRPr>
            </a:p>
          </p:txBody>
        </p:sp>
        <p:sp>
          <p:nvSpPr>
            <p:cNvPr id="55" name="TextBox 54"/>
            <p:cNvSpPr txBox="1"/>
            <p:nvPr/>
          </p:nvSpPr>
          <p:spPr>
            <a:xfrm>
              <a:off x="5610836" y="2398782"/>
              <a:ext cx="3533164" cy="289309"/>
            </a:xfrm>
            <a:prstGeom prst="rect">
              <a:avLst/>
            </a:prstGeom>
            <a:noFill/>
          </p:spPr>
          <p:txBody>
            <a:bodyPr wrap="square" rtlCol="0" anchor="b" anchorCtr="0">
              <a:spAutoFit/>
            </a:bodyPr>
            <a:lstStyle/>
            <a:p>
              <a:pPr algn="ctr" defTabSz="342900" eaLnBrk="1" fontAlgn="auto" hangingPunct="1">
                <a:lnSpc>
                  <a:spcPct val="90000"/>
                </a:lnSpc>
                <a:spcBef>
                  <a:spcPts val="0"/>
                </a:spcBef>
                <a:spcAft>
                  <a:spcPts val="0"/>
                </a:spcAft>
                <a:buNone/>
                <a:defRPr/>
              </a:pPr>
              <a:r>
                <a:rPr kumimoji="0" lang="en-US" sz="900" dirty="0">
                  <a:solidFill>
                    <a:srgbClr val="8F9194"/>
                  </a:solidFill>
                  <a:latin typeface="Arial"/>
                  <a:ea typeface="Calibri"/>
                  <a:cs typeface="Calibri"/>
                </a:rPr>
                <a:t>Male</a:t>
              </a:r>
              <a:endParaRPr kumimoji="0" lang="en-US" sz="900" dirty="0">
                <a:solidFill>
                  <a:srgbClr val="8F9194"/>
                </a:solidFill>
                <a:latin typeface="Arial"/>
                <a:ea typeface="+mn-ea"/>
                <a:cs typeface="+mn-cs"/>
              </a:endParaRPr>
            </a:p>
          </p:txBody>
        </p:sp>
        <p:sp>
          <p:nvSpPr>
            <p:cNvPr id="116" name="TextBox 115"/>
            <p:cNvSpPr txBox="1"/>
            <p:nvPr/>
          </p:nvSpPr>
          <p:spPr>
            <a:xfrm>
              <a:off x="1248737" y="4544290"/>
              <a:ext cx="499791" cy="289309"/>
            </a:xfrm>
            <a:prstGeom prst="rect">
              <a:avLst/>
            </a:prstGeom>
            <a:noFill/>
          </p:spPr>
          <p:txBody>
            <a:bodyPr wrap="square" rtlCol="0" anchor="b" anchorCtr="0">
              <a:spAutoFit/>
            </a:bodyPr>
            <a:lstStyle/>
            <a:p>
              <a:pPr algn="ctr" defTabSz="342900" eaLnBrk="1" fontAlgn="auto" hangingPunct="1">
                <a:lnSpc>
                  <a:spcPct val="90000"/>
                </a:lnSpc>
                <a:spcBef>
                  <a:spcPts val="0"/>
                </a:spcBef>
                <a:spcAft>
                  <a:spcPts val="0"/>
                </a:spcAft>
                <a:buNone/>
                <a:defRPr/>
              </a:pPr>
              <a:r>
                <a:rPr kumimoji="0" lang="en-US" sz="900" dirty="0">
                  <a:solidFill>
                    <a:srgbClr val="8F9194"/>
                  </a:solidFill>
                  <a:latin typeface="Arial"/>
                  <a:ea typeface="Calibri"/>
                  <a:cs typeface="Calibri"/>
                </a:rPr>
                <a:t>0–4</a:t>
              </a:r>
              <a:endParaRPr kumimoji="0" lang="en-US" sz="900" dirty="0">
                <a:solidFill>
                  <a:srgbClr val="8F9194"/>
                </a:solidFill>
                <a:latin typeface="Arial"/>
                <a:ea typeface="+mn-ea"/>
                <a:cs typeface="+mn-cs"/>
              </a:endParaRPr>
            </a:p>
          </p:txBody>
        </p:sp>
        <p:sp>
          <p:nvSpPr>
            <p:cNvPr id="117" name="TextBox 116"/>
            <p:cNvSpPr txBox="1"/>
            <p:nvPr/>
          </p:nvSpPr>
          <p:spPr>
            <a:xfrm>
              <a:off x="3292034" y="4544290"/>
              <a:ext cx="3918279" cy="289309"/>
            </a:xfrm>
            <a:prstGeom prst="rect">
              <a:avLst/>
            </a:prstGeom>
            <a:noFill/>
          </p:spPr>
          <p:txBody>
            <a:bodyPr wrap="square" rtlCol="0" anchor="b" anchorCtr="0">
              <a:spAutoFit/>
            </a:bodyPr>
            <a:lstStyle/>
            <a:p>
              <a:pPr algn="ctr" defTabSz="342900" eaLnBrk="1" fontAlgn="auto" hangingPunct="1">
                <a:lnSpc>
                  <a:spcPct val="90000"/>
                </a:lnSpc>
                <a:spcBef>
                  <a:spcPts val="0"/>
                </a:spcBef>
                <a:spcAft>
                  <a:spcPts val="0"/>
                </a:spcAft>
                <a:buNone/>
                <a:defRPr/>
              </a:pPr>
              <a:r>
                <a:rPr kumimoji="0" lang="en-US" sz="900" dirty="0">
                  <a:solidFill>
                    <a:srgbClr val="8F9194"/>
                  </a:solidFill>
                  <a:latin typeface="Arial"/>
                  <a:ea typeface="Calibri"/>
                  <a:cs typeface="Calibri"/>
                </a:rPr>
                <a:t>22–64</a:t>
              </a:r>
              <a:endParaRPr kumimoji="0" lang="en-US" sz="900" dirty="0">
                <a:solidFill>
                  <a:srgbClr val="8F9194"/>
                </a:solidFill>
                <a:latin typeface="Arial"/>
                <a:ea typeface="+mn-ea"/>
                <a:cs typeface="+mn-cs"/>
              </a:endParaRPr>
            </a:p>
          </p:txBody>
        </p:sp>
        <p:sp>
          <p:nvSpPr>
            <p:cNvPr id="118" name="TextBox 117"/>
            <p:cNvSpPr txBox="1"/>
            <p:nvPr/>
          </p:nvSpPr>
          <p:spPr>
            <a:xfrm>
              <a:off x="7210313" y="4544290"/>
              <a:ext cx="1605604" cy="289309"/>
            </a:xfrm>
            <a:prstGeom prst="rect">
              <a:avLst/>
            </a:prstGeom>
            <a:noFill/>
          </p:spPr>
          <p:txBody>
            <a:bodyPr wrap="square" rtlCol="0" anchor="b" anchorCtr="0">
              <a:spAutoFit/>
            </a:bodyPr>
            <a:lstStyle/>
            <a:p>
              <a:pPr algn="ctr" defTabSz="342900" eaLnBrk="1" fontAlgn="auto" hangingPunct="1">
                <a:lnSpc>
                  <a:spcPct val="90000"/>
                </a:lnSpc>
                <a:spcBef>
                  <a:spcPts val="0"/>
                </a:spcBef>
                <a:spcAft>
                  <a:spcPts val="0"/>
                </a:spcAft>
                <a:buNone/>
                <a:defRPr/>
              </a:pPr>
              <a:r>
                <a:rPr kumimoji="0" lang="en-US" sz="900" dirty="0">
                  <a:solidFill>
                    <a:srgbClr val="8F9194"/>
                  </a:solidFill>
                  <a:latin typeface="Arial"/>
                  <a:ea typeface="Calibri"/>
                  <a:cs typeface="Calibri"/>
                </a:rPr>
                <a:t>65+</a:t>
              </a:r>
              <a:endParaRPr kumimoji="0" lang="en-US" sz="900" dirty="0">
                <a:solidFill>
                  <a:srgbClr val="8F9194"/>
                </a:solidFill>
                <a:latin typeface="Arial"/>
                <a:ea typeface="+mn-ea"/>
                <a:cs typeface="+mn-cs"/>
              </a:endParaRPr>
            </a:p>
          </p:txBody>
        </p:sp>
        <p:sp>
          <p:nvSpPr>
            <p:cNvPr id="45" name="TextBox 44"/>
            <p:cNvSpPr txBox="1"/>
            <p:nvPr/>
          </p:nvSpPr>
          <p:spPr>
            <a:xfrm>
              <a:off x="1663700" y="4544290"/>
              <a:ext cx="939800" cy="289309"/>
            </a:xfrm>
            <a:prstGeom prst="rect">
              <a:avLst/>
            </a:prstGeom>
            <a:noFill/>
          </p:spPr>
          <p:txBody>
            <a:bodyPr wrap="square" rtlCol="0" anchor="b" anchorCtr="0">
              <a:spAutoFit/>
            </a:bodyPr>
            <a:lstStyle/>
            <a:p>
              <a:pPr algn="ctr" defTabSz="342900" eaLnBrk="1" fontAlgn="auto" hangingPunct="1">
                <a:lnSpc>
                  <a:spcPct val="90000"/>
                </a:lnSpc>
                <a:spcBef>
                  <a:spcPts val="0"/>
                </a:spcBef>
                <a:spcAft>
                  <a:spcPts val="0"/>
                </a:spcAft>
                <a:buNone/>
                <a:defRPr/>
              </a:pPr>
              <a:r>
                <a:rPr kumimoji="0" lang="en-US" sz="900" dirty="0">
                  <a:solidFill>
                    <a:srgbClr val="8F9194"/>
                  </a:solidFill>
                  <a:latin typeface="Arial"/>
                  <a:ea typeface="Calibri"/>
                  <a:cs typeface="Calibri"/>
                </a:rPr>
                <a:t>5–14</a:t>
              </a:r>
              <a:endParaRPr kumimoji="0" lang="en-US" sz="900" dirty="0">
                <a:solidFill>
                  <a:srgbClr val="8F9194"/>
                </a:solidFill>
                <a:latin typeface="Arial"/>
                <a:ea typeface="+mn-ea"/>
                <a:cs typeface="+mn-cs"/>
              </a:endParaRPr>
            </a:p>
          </p:txBody>
        </p:sp>
        <p:sp>
          <p:nvSpPr>
            <p:cNvPr id="47" name="TextBox 46"/>
            <p:cNvSpPr txBox="1"/>
            <p:nvPr/>
          </p:nvSpPr>
          <p:spPr>
            <a:xfrm>
              <a:off x="2633488" y="4378090"/>
              <a:ext cx="658545" cy="455509"/>
            </a:xfrm>
            <a:prstGeom prst="rect">
              <a:avLst/>
            </a:prstGeom>
            <a:noFill/>
          </p:spPr>
          <p:txBody>
            <a:bodyPr wrap="square" rtlCol="0" anchor="b" anchorCtr="0">
              <a:spAutoFit/>
            </a:bodyPr>
            <a:lstStyle/>
            <a:p>
              <a:pPr algn="ctr" defTabSz="342900" eaLnBrk="1" fontAlgn="auto" hangingPunct="1">
                <a:lnSpc>
                  <a:spcPct val="90000"/>
                </a:lnSpc>
                <a:spcBef>
                  <a:spcPts val="0"/>
                </a:spcBef>
                <a:spcAft>
                  <a:spcPts val="0"/>
                </a:spcAft>
                <a:buNone/>
                <a:defRPr/>
              </a:pPr>
              <a:r>
                <a:rPr kumimoji="0" lang="en-US" sz="900" dirty="0">
                  <a:solidFill>
                    <a:srgbClr val="8F9194"/>
                  </a:solidFill>
                  <a:latin typeface="Arial"/>
                  <a:ea typeface="Calibri"/>
                  <a:cs typeface="Calibri"/>
                </a:rPr>
                <a:t>15–21</a:t>
              </a:r>
              <a:endParaRPr kumimoji="0" lang="en-US" sz="900" dirty="0">
                <a:solidFill>
                  <a:srgbClr val="8F9194"/>
                </a:solidFill>
                <a:latin typeface="Arial"/>
                <a:ea typeface="+mn-ea"/>
                <a:cs typeface="+mn-cs"/>
              </a:endParaRPr>
            </a:p>
          </p:txBody>
        </p:sp>
        <p:sp>
          <p:nvSpPr>
            <p:cNvPr id="50" name="TextBox 49"/>
            <p:cNvSpPr txBox="1"/>
            <p:nvPr/>
          </p:nvSpPr>
          <p:spPr>
            <a:xfrm>
              <a:off x="3909893" y="5619180"/>
              <a:ext cx="1508097" cy="344709"/>
            </a:xfrm>
            <a:prstGeom prst="rect">
              <a:avLst/>
            </a:prstGeom>
            <a:noFill/>
          </p:spPr>
          <p:txBody>
            <a:bodyPr wrap="square" rtlCol="0" anchor="b" anchorCtr="0">
              <a:spAutoFit/>
            </a:bodyPr>
            <a:lstStyle/>
            <a:p>
              <a:pPr defTabSz="342900" eaLnBrk="1" fontAlgn="auto" hangingPunct="1">
                <a:lnSpc>
                  <a:spcPct val="90000"/>
                </a:lnSpc>
                <a:spcBef>
                  <a:spcPts val="0"/>
                </a:spcBef>
                <a:spcAft>
                  <a:spcPts val="0"/>
                </a:spcAft>
                <a:buNone/>
                <a:defRPr/>
              </a:pPr>
              <a:r>
                <a:rPr kumimoji="0" lang="fi-FI" sz="1200" dirty="0">
                  <a:solidFill>
                    <a:srgbClr val="001E61"/>
                  </a:solidFill>
                  <a:latin typeface="Arial"/>
                  <a:ea typeface="Calibri"/>
                  <a:cs typeface="Calibri"/>
                </a:rPr>
                <a:t>33,179,287</a:t>
              </a:r>
            </a:p>
          </p:txBody>
        </p:sp>
        <p:sp>
          <p:nvSpPr>
            <p:cNvPr id="51" name="TextBox 50"/>
            <p:cNvSpPr txBox="1"/>
            <p:nvPr/>
          </p:nvSpPr>
          <p:spPr>
            <a:xfrm>
              <a:off x="6561668" y="5925122"/>
              <a:ext cx="1508097" cy="344709"/>
            </a:xfrm>
            <a:prstGeom prst="rect">
              <a:avLst/>
            </a:prstGeom>
            <a:noFill/>
          </p:spPr>
          <p:txBody>
            <a:bodyPr wrap="square" rtlCol="0" anchor="b" anchorCtr="0">
              <a:spAutoFit/>
            </a:bodyPr>
            <a:lstStyle/>
            <a:p>
              <a:pPr defTabSz="342900" eaLnBrk="1" fontAlgn="auto" hangingPunct="1">
                <a:lnSpc>
                  <a:spcPct val="90000"/>
                </a:lnSpc>
                <a:spcBef>
                  <a:spcPts val="0"/>
                </a:spcBef>
                <a:spcAft>
                  <a:spcPts val="0"/>
                </a:spcAft>
                <a:buNone/>
                <a:defRPr/>
              </a:pPr>
              <a:r>
                <a:rPr kumimoji="0" lang="is-IS" sz="1200" dirty="0">
                  <a:solidFill>
                    <a:srgbClr val="001E61"/>
                  </a:solidFill>
                  <a:latin typeface="Arial"/>
                  <a:ea typeface="Calibri"/>
                  <a:cs typeface="Calibri"/>
                </a:rPr>
                <a:t>68,640,564</a:t>
              </a:r>
            </a:p>
          </p:txBody>
        </p:sp>
      </p:grpSp>
    </p:spTree>
    <p:extLst>
      <p:ext uri="{BB962C8B-B14F-4D97-AF65-F5344CB8AC3E}">
        <p14:creationId xmlns:p14="http://schemas.microsoft.com/office/powerpoint/2010/main" val="259882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987" t="29867" r="9423" b="4534"/>
          <a:stretch/>
        </p:blipFill>
        <p:spPr>
          <a:xfrm>
            <a:off x="567039" y="1792224"/>
            <a:ext cx="7873598" cy="4718304"/>
          </a:xfrm>
          <a:prstGeom prst="rect">
            <a:avLst/>
          </a:prstGeom>
        </p:spPr>
      </p:pic>
      <p:sp>
        <p:nvSpPr>
          <p:cNvPr id="7" name="Rounded Rectangle 6"/>
          <p:cNvSpPr/>
          <p:nvPr/>
        </p:nvSpPr>
        <p:spPr>
          <a:xfrm>
            <a:off x="5845011" y="3419857"/>
            <a:ext cx="2576773" cy="1664208"/>
          </a:xfrm>
          <a:prstGeom prst="roundRect">
            <a:avLst/>
          </a:prstGeom>
          <a:noFill/>
          <a:ln w="76200">
            <a:solidFill>
              <a:srgbClr val="CC0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8186" y="376647"/>
            <a:ext cx="7873598" cy="738664"/>
          </a:xfrm>
        </p:spPr>
        <p:txBody>
          <a:bodyPr/>
          <a:lstStyle/>
          <a:p>
            <a:pPr algn="ctr"/>
            <a:r>
              <a:rPr lang="en-US" sz="2400" dirty="0" err="1">
                <a:solidFill>
                  <a:schemeClr val="tx1">
                    <a:lumMod val="90000"/>
                    <a:lumOff val="10000"/>
                  </a:schemeClr>
                </a:solidFill>
              </a:rPr>
              <a:t>PCORNet</a:t>
            </a:r>
            <a:r>
              <a:rPr lang="en-US" sz="2400" dirty="0">
                <a:solidFill>
                  <a:schemeClr val="tx1">
                    <a:lumMod val="90000"/>
                    <a:lumOff val="10000"/>
                  </a:schemeClr>
                </a:solidFill>
              </a:rPr>
              <a:t> Research Network –</a:t>
            </a:r>
            <a:br>
              <a:rPr lang="en-US" sz="2400" dirty="0">
                <a:solidFill>
                  <a:schemeClr val="tx1">
                    <a:lumMod val="90000"/>
                    <a:lumOff val="10000"/>
                  </a:schemeClr>
                </a:solidFill>
              </a:rPr>
            </a:br>
            <a:r>
              <a:rPr lang="en-US" sz="2400" dirty="0">
                <a:solidFill>
                  <a:schemeClr val="tx1">
                    <a:lumMod val="90000"/>
                    <a:lumOff val="10000"/>
                  </a:schemeClr>
                </a:solidFill>
              </a:rPr>
              <a:t>Uniting Data from Patients, Clinicians, Health Systems</a:t>
            </a:r>
          </a:p>
        </p:txBody>
      </p:sp>
    </p:spTree>
    <p:extLst>
      <p:ext uri="{BB962C8B-B14F-4D97-AF65-F5344CB8AC3E}">
        <p14:creationId xmlns:p14="http://schemas.microsoft.com/office/powerpoint/2010/main" val="1486651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429" y="205632"/>
            <a:ext cx="5730541" cy="857250"/>
          </a:xfrm>
        </p:spPr>
        <p:txBody>
          <a:bodyPr/>
          <a:lstStyle/>
          <a:p>
            <a:pPr algn="ctr"/>
            <a:r>
              <a:rPr lang="en-US" sz="2400" dirty="0"/>
              <a:t>ADAPTABLE Study Design</a:t>
            </a:r>
          </a:p>
        </p:txBody>
      </p:sp>
      <p:sp>
        <p:nvSpPr>
          <p:cNvPr id="24" name="Content Placeholder 4"/>
          <p:cNvSpPr>
            <a:spLocks noGrp="1"/>
          </p:cNvSpPr>
          <p:nvPr>
            <p:ph idx="4294967295"/>
          </p:nvPr>
        </p:nvSpPr>
        <p:spPr>
          <a:xfrm>
            <a:off x="1596309" y="1610661"/>
            <a:ext cx="5951371" cy="308895"/>
          </a:xfrm>
        </p:spPr>
        <p:txBody>
          <a:bodyPr/>
          <a:lstStyle/>
          <a:p>
            <a:pPr marL="0" indent="0" algn="ctr">
              <a:buNone/>
            </a:pPr>
            <a:r>
              <a:rPr lang="en-US" sz="1600" b="1" dirty="0"/>
              <a:t>15,000 patients with known ASCVD + ≥ 1 Enrichment Factor</a:t>
            </a:r>
          </a:p>
        </p:txBody>
      </p:sp>
      <p:sp>
        <p:nvSpPr>
          <p:cNvPr id="11" name="TextBox 10"/>
          <p:cNvSpPr txBox="1"/>
          <p:nvPr/>
        </p:nvSpPr>
        <p:spPr>
          <a:xfrm>
            <a:off x="2769585" y="5159686"/>
            <a:ext cx="3516914" cy="1015663"/>
          </a:xfrm>
          <a:prstGeom prst="rect">
            <a:avLst/>
          </a:prstGeom>
          <a:noFill/>
          <a:ln>
            <a:noFill/>
          </a:ln>
        </p:spPr>
        <p:txBody>
          <a:bodyPr wrap="square" rtlCol="0">
            <a:spAutoFit/>
          </a:bodyPr>
          <a:lstStyle/>
          <a:p>
            <a:pPr algn="ctr" defTabSz="685800" eaLnBrk="1" fontAlgn="auto" hangingPunct="1">
              <a:spcBef>
                <a:spcPts val="0"/>
              </a:spcBef>
              <a:spcAft>
                <a:spcPts val="0"/>
              </a:spcAft>
              <a:buNone/>
            </a:pPr>
            <a:r>
              <a:rPr kumimoji="0" lang="en-US" sz="1200" b="1" dirty="0">
                <a:solidFill>
                  <a:srgbClr val="023873"/>
                </a:solidFill>
                <a:latin typeface="Arial"/>
                <a:ea typeface="+mn-ea"/>
                <a:cs typeface="+mn-cs"/>
              </a:rPr>
              <a:t>Primary Efficacy Endpoint: </a:t>
            </a:r>
            <a:br>
              <a:rPr kumimoji="0" lang="en-US" sz="1200" b="1" dirty="0">
                <a:solidFill>
                  <a:srgbClr val="023873"/>
                </a:solidFill>
                <a:latin typeface="Arial"/>
                <a:ea typeface="+mn-ea"/>
                <a:cs typeface="+mn-cs"/>
              </a:rPr>
            </a:br>
            <a:r>
              <a:rPr kumimoji="0" lang="en-US" sz="1200" dirty="0">
                <a:solidFill>
                  <a:srgbClr val="023873"/>
                </a:solidFill>
                <a:latin typeface="Arial"/>
                <a:ea typeface="+mn-ea"/>
                <a:cs typeface="+mn-cs"/>
              </a:rPr>
              <a:t>Composite of all-cause mortality, hospitalization for MI, or hospitalization for stroke</a:t>
            </a:r>
          </a:p>
          <a:p>
            <a:pPr algn="ctr" defTabSz="685800" eaLnBrk="1" fontAlgn="auto" hangingPunct="1">
              <a:spcBef>
                <a:spcPts val="0"/>
              </a:spcBef>
              <a:spcAft>
                <a:spcPts val="0"/>
              </a:spcAft>
              <a:buNone/>
            </a:pPr>
            <a:r>
              <a:rPr kumimoji="0" lang="en-US" sz="1200" b="1" dirty="0">
                <a:solidFill>
                  <a:srgbClr val="023873"/>
                </a:solidFill>
                <a:latin typeface="Arial"/>
                <a:ea typeface="+mn-ea"/>
                <a:cs typeface="+mn-cs"/>
              </a:rPr>
              <a:t>Primary Safety Endpoint: </a:t>
            </a:r>
            <a:br>
              <a:rPr kumimoji="0" lang="en-US" sz="1200" b="1" dirty="0">
                <a:solidFill>
                  <a:srgbClr val="023873"/>
                </a:solidFill>
                <a:latin typeface="Arial"/>
                <a:ea typeface="+mn-ea"/>
                <a:cs typeface="+mn-cs"/>
              </a:rPr>
            </a:br>
            <a:r>
              <a:rPr kumimoji="0" lang="en-US" sz="1200" dirty="0">
                <a:solidFill>
                  <a:srgbClr val="023873"/>
                </a:solidFill>
                <a:latin typeface="Arial"/>
                <a:ea typeface="+mn-ea"/>
                <a:cs typeface="+mn-cs"/>
              </a:rPr>
              <a:t>Hospitalization for major bleeding</a:t>
            </a:r>
            <a:endParaRPr kumimoji="0" lang="en-US" sz="1200" b="1" dirty="0">
              <a:solidFill>
                <a:srgbClr val="023873"/>
              </a:solidFill>
              <a:latin typeface="Arial"/>
              <a:ea typeface="+mn-ea"/>
              <a:cs typeface="+mn-cs"/>
            </a:endParaRPr>
          </a:p>
        </p:txBody>
      </p:sp>
      <p:cxnSp>
        <p:nvCxnSpPr>
          <p:cNvPr id="13" name="Straight Arrow Connector 12"/>
          <p:cNvCxnSpPr/>
          <p:nvPr/>
        </p:nvCxnSpPr>
        <p:spPr>
          <a:xfrm flipH="1">
            <a:off x="4572001" y="2653184"/>
            <a:ext cx="1" cy="150435"/>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a:endCxn id="7" idx="0"/>
          </p:cNvCxnSpPr>
          <p:nvPr/>
        </p:nvCxnSpPr>
        <p:spPr>
          <a:xfrm flipH="1">
            <a:off x="3635099" y="3139896"/>
            <a:ext cx="49534" cy="238843"/>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a:endCxn id="8" idx="0"/>
          </p:cNvCxnSpPr>
          <p:nvPr/>
        </p:nvCxnSpPr>
        <p:spPr>
          <a:xfrm>
            <a:off x="5310515" y="3161885"/>
            <a:ext cx="68218" cy="238163"/>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a:stCxn id="7" idx="2"/>
          </p:cNvCxnSpPr>
          <p:nvPr/>
        </p:nvCxnSpPr>
        <p:spPr>
          <a:xfrm>
            <a:off x="3635099" y="3640674"/>
            <a:ext cx="49533" cy="249535"/>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a:stCxn id="8" idx="2"/>
          </p:cNvCxnSpPr>
          <p:nvPr/>
        </p:nvCxnSpPr>
        <p:spPr>
          <a:xfrm flipH="1">
            <a:off x="5344625" y="3661983"/>
            <a:ext cx="34108" cy="260370"/>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72000" y="4364611"/>
            <a:ext cx="0" cy="211886"/>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403685" y="2226145"/>
            <a:ext cx="6336632" cy="427040"/>
          </a:xfrm>
          <a:prstGeom prst="rect">
            <a:avLst/>
          </a:prstGeom>
          <a:solidFill>
            <a:schemeClr val="bg2"/>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dirty="0">
                <a:solidFill>
                  <a:srgbClr val="DBDBDB">
                    <a:lumMod val="10000"/>
                  </a:srgbClr>
                </a:solidFill>
              </a:rPr>
              <a:t>Patients identified by research networks in PCORnet through EHR/CDM searches using a computable phenotype that classifies inclusion/exclusion criteria</a:t>
            </a:r>
          </a:p>
        </p:txBody>
      </p:sp>
      <p:sp>
        <p:nvSpPr>
          <p:cNvPr id="6" name="TextBox 5"/>
          <p:cNvSpPr txBox="1"/>
          <p:nvPr/>
        </p:nvSpPr>
        <p:spPr>
          <a:xfrm>
            <a:off x="1403685" y="2803619"/>
            <a:ext cx="6336629" cy="466331"/>
          </a:xfrm>
          <a:prstGeom prst="rect">
            <a:avLst/>
          </a:prstGeom>
          <a:solidFill>
            <a:schemeClr val="bg2"/>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dirty="0">
                <a:solidFill>
                  <a:srgbClr val="DBDBDB">
                    <a:lumMod val="10000"/>
                  </a:srgbClr>
                </a:solidFill>
              </a:rPr>
              <a:t>Patients provided with trial information and link to e-consent on a web portal;</a:t>
            </a:r>
            <a:r>
              <a:rPr kumimoji="0" lang="en-US" sz="1200" baseline="30000" dirty="0">
                <a:solidFill>
                  <a:srgbClr val="DBDBDB">
                    <a:lumMod val="10000"/>
                  </a:srgbClr>
                </a:solidFill>
              </a:rPr>
              <a:t>†</a:t>
            </a:r>
            <a:r>
              <a:rPr kumimoji="0" lang="en-US" sz="1200" dirty="0">
                <a:solidFill>
                  <a:srgbClr val="DBDBDB">
                    <a:lumMod val="10000"/>
                  </a:srgbClr>
                </a:solidFill>
              </a:rPr>
              <a:t> </a:t>
            </a:r>
          </a:p>
          <a:p>
            <a:pPr defTabSz="685800" eaLnBrk="1" fontAlgn="auto" hangingPunct="1">
              <a:spcBef>
                <a:spcPts val="0"/>
              </a:spcBef>
              <a:spcAft>
                <a:spcPts val="0"/>
              </a:spcAft>
              <a:buNone/>
            </a:pPr>
            <a:r>
              <a:rPr kumimoji="0" lang="en-US" sz="1200" dirty="0">
                <a:solidFill>
                  <a:srgbClr val="DBDBDB">
                    <a:lumMod val="10000"/>
                  </a:srgbClr>
                </a:solidFill>
              </a:rPr>
              <a:t>Randomized treatment assignment provided directly to patient</a:t>
            </a:r>
          </a:p>
        </p:txBody>
      </p:sp>
      <p:sp>
        <p:nvSpPr>
          <p:cNvPr id="7" name="TextBox 6"/>
          <p:cNvSpPr txBox="1"/>
          <p:nvPr/>
        </p:nvSpPr>
        <p:spPr>
          <a:xfrm>
            <a:off x="2948934" y="3378739"/>
            <a:ext cx="1372329" cy="261935"/>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dirty="0">
                <a:solidFill>
                  <a:srgbClr val="FFFFFE"/>
                </a:solidFill>
              </a:rPr>
              <a:t>ASA 81 mg QD</a:t>
            </a:r>
          </a:p>
        </p:txBody>
      </p:sp>
      <p:sp>
        <p:nvSpPr>
          <p:cNvPr id="8" name="TextBox 7"/>
          <p:cNvSpPr txBox="1"/>
          <p:nvPr/>
        </p:nvSpPr>
        <p:spPr>
          <a:xfrm>
            <a:off x="4661466" y="3400048"/>
            <a:ext cx="1434533" cy="261935"/>
          </a:xfrm>
          <a:prstGeom prst="rect">
            <a:avLst/>
          </a:prstGeom>
          <a:solidFill>
            <a:srgbClr val="AF0923"/>
          </a:solidFill>
          <a:ln>
            <a:solidFill>
              <a:srgbClr val="AF0923"/>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dirty="0">
                <a:solidFill>
                  <a:srgbClr val="FFFFFE"/>
                </a:solidFill>
              </a:rPr>
              <a:t>ASA 325 mg QD</a:t>
            </a:r>
          </a:p>
        </p:txBody>
      </p:sp>
      <p:sp>
        <p:nvSpPr>
          <p:cNvPr id="9" name="TextBox 8"/>
          <p:cNvSpPr txBox="1"/>
          <p:nvPr/>
        </p:nvSpPr>
        <p:spPr>
          <a:xfrm>
            <a:off x="2362201" y="3911520"/>
            <a:ext cx="4419588" cy="453091"/>
          </a:xfrm>
          <a:prstGeom prst="rect">
            <a:avLst/>
          </a:prstGeom>
          <a:solidFill>
            <a:schemeClr val="bg2"/>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dirty="0">
                <a:solidFill>
                  <a:srgbClr val="DBDBDB">
                    <a:lumMod val="10000"/>
                  </a:srgbClr>
                </a:solidFill>
              </a:rPr>
              <a:t>Electronic patient follow-up for PRO’s: Every 3 or 6 months </a:t>
            </a:r>
            <a:br>
              <a:rPr kumimoji="0" lang="en-US" sz="1200" dirty="0">
                <a:solidFill>
                  <a:srgbClr val="DBDBDB">
                    <a:lumMod val="10000"/>
                  </a:srgbClr>
                </a:solidFill>
              </a:rPr>
            </a:br>
            <a:r>
              <a:rPr kumimoji="0" lang="en-US" sz="1200" dirty="0">
                <a:solidFill>
                  <a:srgbClr val="DBDBDB">
                    <a:lumMod val="10000"/>
                  </a:srgbClr>
                </a:solidFill>
              </a:rPr>
              <a:t>Supplemented with searches of EHR and claims data</a:t>
            </a:r>
          </a:p>
        </p:txBody>
      </p:sp>
      <p:sp>
        <p:nvSpPr>
          <p:cNvPr id="10" name="TextBox 9"/>
          <p:cNvSpPr txBox="1"/>
          <p:nvPr/>
        </p:nvSpPr>
        <p:spPr>
          <a:xfrm>
            <a:off x="3184437" y="4576497"/>
            <a:ext cx="2775126" cy="453091"/>
          </a:xfrm>
          <a:prstGeom prst="rect">
            <a:avLst/>
          </a:prstGeom>
          <a:solidFill>
            <a:schemeClr val="bg2"/>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b="1" dirty="0">
                <a:solidFill>
                  <a:srgbClr val="DBDBDB">
                    <a:lumMod val="10000"/>
                  </a:srgbClr>
                </a:solidFill>
              </a:rPr>
              <a:t>Duration: </a:t>
            </a:r>
            <a:r>
              <a:rPr kumimoji="0" lang="en-US" sz="1200" dirty="0">
                <a:solidFill>
                  <a:srgbClr val="DBDBDB">
                    <a:lumMod val="10000"/>
                  </a:srgbClr>
                </a:solidFill>
              </a:rPr>
              <a:t>Enrollment over ~ 3 years; maximum follow-up of ~ 4 years</a:t>
            </a:r>
          </a:p>
        </p:txBody>
      </p:sp>
      <p:sp>
        <p:nvSpPr>
          <p:cNvPr id="23" name="TextBox 22"/>
          <p:cNvSpPr txBox="1"/>
          <p:nvPr/>
        </p:nvSpPr>
        <p:spPr>
          <a:xfrm>
            <a:off x="6477000" y="6249481"/>
            <a:ext cx="2563383" cy="461665"/>
          </a:xfrm>
          <a:prstGeom prst="rect">
            <a:avLst/>
          </a:prstGeom>
          <a:noFill/>
        </p:spPr>
        <p:txBody>
          <a:bodyPr wrap="square" rtlCol="0">
            <a:spAutoFit/>
          </a:bodyPr>
          <a:lstStyle/>
          <a:p>
            <a:pPr defTabSz="685800" eaLnBrk="1" fontAlgn="auto" hangingPunct="1">
              <a:spcBef>
                <a:spcPts val="0"/>
              </a:spcBef>
              <a:spcAft>
                <a:spcPts val="0"/>
              </a:spcAft>
              <a:buNone/>
            </a:pPr>
            <a:r>
              <a:rPr kumimoji="0" lang="en-US" sz="1200" dirty="0">
                <a:solidFill>
                  <a:srgbClr val="023873"/>
                </a:solidFill>
                <a:latin typeface="Arial"/>
                <a:ea typeface="+mn-ea"/>
                <a:cs typeface="+mn-cs"/>
              </a:rPr>
              <a:t>ClinicalTrials.gov: NCT02697916</a:t>
            </a:r>
          </a:p>
          <a:p>
            <a:pPr defTabSz="685800" eaLnBrk="1" fontAlgn="auto" hangingPunct="1">
              <a:spcBef>
                <a:spcPts val="0"/>
              </a:spcBef>
              <a:spcAft>
                <a:spcPts val="0"/>
              </a:spcAft>
              <a:buNone/>
            </a:pPr>
            <a:endParaRPr kumimoji="0" lang="en-US" sz="1200" dirty="0">
              <a:solidFill>
                <a:srgbClr val="3B3C3E"/>
              </a:solidFill>
              <a:latin typeface="Arial"/>
              <a:ea typeface="+mn-ea"/>
              <a:cs typeface="+mn-cs"/>
            </a:endParaRPr>
          </a:p>
        </p:txBody>
      </p:sp>
      <p:sp>
        <p:nvSpPr>
          <p:cNvPr id="25" name="TextBox 24"/>
          <p:cNvSpPr txBox="1"/>
          <p:nvPr/>
        </p:nvSpPr>
        <p:spPr>
          <a:xfrm>
            <a:off x="6477000" y="4729182"/>
            <a:ext cx="2083783" cy="553998"/>
          </a:xfrm>
          <a:prstGeom prst="rect">
            <a:avLst/>
          </a:prstGeo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b">
            <a:spAutoFit/>
          </a:bodyPr>
          <a:lstStyle>
            <a:defPPr>
              <a:defRPr lang="en-US"/>
            </a:defPPr>
            <a:lvl1pPr algn="r">
              <a:defRPr sz="1400" i="1">
                <a:solidFill>
                  <a:srgbClr val="DBDBDB">
                    <a:lumMod val="50000"/>
                  </a:srgbClr>
                </a:solidFill>
                <a:latin typeface="Arial"/>
                <a:ea typeface="SimHei"/>
              </a:defRPr>
            </a:lvl1pPr>
          </a:lstStyle>
          <a:p>
            <a:pPr algn="l" defTabSz="685800" eaLnBrk="1" fontAlgn="auto" hangingPunct="1">
              <a:spcBef>
                <a:spcPts val="0"/>
              </a:spcBef>
              <a:spcAft>
                <a:spcPts val="0"/>
              </a:spcAft>
              <a:buNone/>
              <a:defRPr/>
            </a:pPr>
            <a:r>
              <a:rPr kumimoji="0" lang="en-US" sz="1200" kern="0" baseline="30000" dirty="0">
                <a:solidFill>
                  <a:srgbClr val="3B3C3E"/>
                </a:solidFill>
                <a:cs typeface="+mn-cs"/>
              </a:rPr>
              <a:t>†</a:t>
            </a:r>
            <a:r>
              <a:rPr kumimoji="0" lang="en-US" sz="1200" kern="0" dirty="0">
                <a:solidFill>
                  <a:srgbClr val="3B3C3E"/>
                </a:solidFill>
                <a:cs typeface="+mn-cs"/>
              </a:rPr>
              <a:t> Participants without internet access will be consented and followed via a parallel system.</a:t>
            </a:r>
          </a:p>
        </p:txBody>
      </p:sp>
    </p:spTree>
    <p:extLst>
      <p:ext uri="{BB962C8B-B14F-4D97-AF65-F5344CB8AC3E}">
        <p14:creationId xmlns:p14="http://schemas.microsoft.com/office/powerpoint/2010/main" val="276999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916241" y="1608672"/>
            <a:ext cx="3311525" cy="4258728"/>
            <a:chOff x="2743199" y="1100667"/>
            <a:chExt cx="3729568" cy="4897057"/>
          </a:xfrm>
          <a:effectLst/>
        </p:grpSpPr>
        <p:cxnSp>
          <p:nvCxnSpPr>
            <p:cNvPr id="46" name="Straight Connector 45"/>
            <p:cNvCxnSpPr/>
            <p:nvPr/>
          </p:nvCxnSpPr>
          <p:spPr>
            <a:xfrm flipH="1">
              <a:off x="2743199" y="1475296"/>
              <a:ext cx="3729568" cy="0"/>
            </a:xfrm>
            <a:prstGeom prst="line">
              <a:avLst/>
            </a:prstGeom>
            <a:noFill/>
            <a:ln w="25400" cap="flat" cmpd="sng" algn="ctr">
              <a:solidFill>
                <a:srgbClr val="C00000"/>
              </a:solidFill>
              <a:prstDash val="solid"/>
            </a:ln>
            <a:effectLst/>
          </p:spPr>
        </p:cxnSp>
        <p:cxnSp>
          <p:nvCxnSpPr>
            <p:cNvPr id="47" name="Straight Connector 46"/>
            <p:cNvCxnSpPr/>
            <p:nvPr/>
          </p:nvCxnSpPr>
          <p:spPr>
            <a:xfrm>
              <a:off x="6472767" y="1475296"/>
              <a:ext cx="0" cy="280127"/>
            </a:xfrm>
            <a:prstGeom prst="line">
              <a:avLst/>
            </a:prstGeom>
            <a:noFill/>
            <a:ln w="25400" cap="flat" cmpd="sng" algn="ctr">
              <a:solidFill>
                <a:srgbClr val="C00000"/>
              </a:solidFill>
              <a:prstDash val="solid"/>
            </a:ln>
            <a:effectLst/>
          </p:spPr>
        </p:cxnSp>
        <p:cxnSp>
          <p:nvCxnSpPr>
            <p:cNvPr id="48" name="Straight Connector 47"/>
            <p:cNvCxnSpPr/>
            <p:nvPr/>
          </p:nvCxnSpPr>
          <p:spPr>
            <a:xfrm>
              <a:off x="2746866" y="1475296"/>
              <a:ext cx="0" cy="280127"/>
            </a:xfrm>
            <a:prstGeom prst="line">
              <a:avLst/>
            </a:prstGeom>
            <a:noFill/>
            <a:ln w="25400" cap="flat" cmpd="sng" algn="ctr">
              <a:solidFill>
                <a:srgbClr val="C00000"/>
              </a:solidFill>
              <a:prstDash val="solid"/>
            </a:ln>
            <a:effectLst/>
          </p:spPr>
        </p:cxnSp>
        <p:cxnSp>
          <p:nvCxnSpPr>
            <p:cNvPr id="49" name="Straight Connector 48"/>
            <p:cNvCxnSpPr/>
            <p:nvPr/>
          </p:nvCxnSpPr>
          <p:spPr>
            <a:xfrm flipH="1">
              <a:off x="2743201" y="5735261"/>
              <a:ext cx="3729566" cy="0"/>
            </a:xfrm>
            <a:prstGeom prst="line">
              <a:avLst/>
            </a:prstGeom>
            <a:noFill/>
            <a:ln w="25400" cap="flat" cmpd="sng" algn="ctr">
              <a:solidFill>
                <a:srgbClr val="C00000"/>
              </a:solidFill>
              <a:prstDash val="solid"/>
            </a:ln>
            <a:effectLst/>
          </p:spPr>
        </p:cxnSp>
        <p:cxnSp>
          <p:nvCxnSpPr>
            <p:cNvPr id="50" name="Straight Connector 49"/>
            <p:cNvCxnSpPr/>
            <p:nvPr/>
          </p:nvCxnSpPr>
          <p:spPr>
            <a:xfrm flipV="1">
              <a:off x="2746866" y="4191001"/>
              <a:ext cx="0" cy="1544260"/>
            </a:xfrm>
            <a:prstGeom prst="line">
              <a:avLst/>
            </a:prstGeom>
            <a:noFill/>
            <a:ln w="25400" cap="flat" cmpd="sng" algn="ctr">
              <a:solidFill>
                <a:srgbClr val="C00000"/>
              </a:solidFill>
              <a:prstDash val="solid"/>
            </a:ln>
            <a:effectLst/>
          </p:spPr>
        </p:cxnSp>
        <p:cxnSp>
          <p:nvCxnSpPr>
            <p:cNvPr id="51" name="Straight Connector 50"/>
            <p:cNvCxnSpPr/>
            <p:nvPr/>
          </p:nvCxnSpPr>
          <p:spPr>
            <a:xfrm>
              <a:off x="6472767" y="5489223"/>
              <a:ext cx="0" cy="246038"/>
            </a:xfrm>
            <a:prstGeom prst="line">
              <a:avLst/>
            </a:prstGeom>
            <a:noFill/>
            <a:ln w="25400" cap="flat" cmpd="sng" algn="ctr">
              <a:solidFill>
                <a:srgbClr val="C00000"/>
              </a:solidFill>
              <a:prstDash val="solid"/>
            </a:ln>
            <a:effectLst/>
          </p:spPr>
        </p:cxnSp>
        <p:cxnSp>
          <p:nvCxnSpPr>
            <p:cNvPr id="52" name="Straight Arrow Connector 51"/>
            <p:cNvCxnSpPr/>
            <p:nvPr/>
          </p:nvCxnSpPr>
          <p:spPr>
            <a:xfrm>
              <a:off x="4572000" y="1100667"/>
              <a:ext cx="0" cy="374629"/>
            </a:xfrm>
            <a:prstGeom prst="straightConnector1">
              <a:avLst/>
            </a:prstGeom>
            <a:noFill/>
            <a:ln w="25400" cap="flat" cmpd="sng" algn="ctr">
              <a:solidFill>
                <a:srgbClr val="C00000"/>
              </a:solidFill>
              <a:prstDash val="sysDash"/>
              <a:tailEnd type="triangle"/>
            </a:ln>
            <a:effectLst/>
          </p:spPr>
        </p:cxnSp>
        <p:cxnSp>
          <p:nvCxnSpPr>
            <p:cNvPr id="53" name="Straight Arrow Connector 52"/>
            <p:cNvCxnSpPr/>
            <p:nvPr/>
          </p:nvCxnSpPr>
          <p:spPr>
            <a:xfrm>
              <a:off x="4614333" y="5735261"/>
              <a:ext cx="6067" cy="262463"/>
            </a:xfrm>
            <a:prstGeom prst="straightConnector1">
              <a:avLst/>
            </a:prstGeom>
            <a:noFill/>
            <a:ln w="25400" cap="flat" cmpd="sng" algn="ctr">
              <a:solidFill>
                <a:srgbClr val="C00000"/>
              </a:solidFill>
              <a:prstDash val="solid"/>
              <a:tailEnd type="triangle"/>
            </a:ln>
            <a:effectLst/>
          </p:spPr>
        </p:cxnSp>
      </p:grpSp>
      <p:sp>
        <p:nvSpPr>
          <p:cNvPr id="2" name="Title 1"/>
          <p:cNvSpPr>
            <a:spLocks noGrp="1"/>
          </p:cNvSpPr>
          <p:nvPr>
            <p:ph type="title"/>
          </p:nvPr>
        </p:nvSpPr>
        <p:spPr>
          <a:xfrm>
            <a:off x="1883059" y="762000"/>
            <a:ext cx="5730479" cy="493448"/>
          </a:xfrm>
        </p:spPr>
        <p:txBody>
          <a:bodyPr/>
          <a:lstStyle/>
          <a:p>
            <a:pPr algn="ctr"/>
            <a:r>
              <a:rPr lang="en-US" sz="2400" dirty="0"/>
              <a:t>ADAPTABLE Inclusion Criteria – </a:t>
            </a:r>
            <a:br>
              <a:rPr lang="en-US" sz="2400" dirty="0"/>
            </a:br>
            <a:r>
              <a:rPr lang="en-US" sz="2400" dirty="0"/>
              <a:t>Computable Phenotype</a:t>
            </a:r>
          </a:p>
        </p:txBody>
      </p:sp>
      <p:sp>
        <p:nvSpPr>
          <p:cNvPr id="31" name="Rectangle 30"/>
          <p:cNvSpPr/>
          <p:nvPr/>
        </p:nvSpPr>
        <p:spPr>
          <a:xfrm>
            <a:off x="2924572" y="5924550"/>
            <a:ext cx="3311525" cy="342899"/>
          </a:xfrm>
          <a:prstGeom prst="rect">
            <a:avLst/>
          </a:prstGeom>
          <a:solidFill>
            <a:schemeClr val="bg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pPr>
            <a:r>
              <a:rPr kumimoji="0" lang="en-US" sz="1600" b="1" dirty="0">
                <a:solidFill>
                  <a:srgbClr val="023873"/>
                </a:solidFill>
                <a:latin typeface="Arial"/>
              </a:rPr>
              <a:t>Electronic Patient Outreach</a:t>
            </a:r>
          </a:p>
        </p:txBody>
      </p:sp>
      <p:sp>
        <p:nvSpPr>
          <p:cNvPr id="33" name="Rectangle 32"/>
          <p:cNvSpPr/>
          <p:nvPr/>
        </p:nvSpPr>
        <p:spPr>
          <a:xfrm>
            <a:off x="5204357" y="2099734"/>
            <a:ext cx="2720442" cy="3220547"/>
          </a:xfrm>
          <a:prstGeom prst="rect">
            <a:avLst/>
          </a:prstGeom>
          <a:solidFill>
            <a:srgbClr val="023873"/>
          </a:solidFill>
          <a:ln w="9525" cap="flat" cmpd="sng" algn="ctr">
            <a:solidFill>
              <a:srgbClr val="C00000"/>
            </a:solidFill>
            <a:prstDash val="solid"/>
          </a:ln>
          <a:effectLst>
            <a:outerShdw blurRad="40000" dist="23000" dir="5400000" rotWithShape="0">
              <a:srgbClr val="000000">
                <a:alpha val="35000"/>
              </a:srgbClr>
            </a:outerShdw>
          </a:effectLst>
        </p:spPr>
        <p:txBody>
          <a:bodyPr rtlCol="0" anchor="t" anchorCtr="0"/>
          <a:lstStyle/>
          <a:p>
            <a:pPr defTabSz="685800" eaLnBrk="1" fontAlgn="auto" hangingPunct="1">
              <a:lnSpc>
                <a:spcPct val="95000"/>
              </a:lnSpc>
              <a:spcBef>
                <a:spcPts val="450"/>
              </a:spcBef>
              <a:spcAft>
                <a:spcPts val="0"/>
              </a:spcAft>
              <a:buNone/>
              <a:defRPr/>
            </a:pPr>
            <a:r>
              <a:rPr kumimoji="0" lang="en-US" sz="1300" b="1" kern="0" dirty="0">
                <a:solidFill>
                  <a:srgbClr val="FFFFFE"/>
                </a:solidFill>
                <a:latin typeface="Arial"/>
                <a:ea typeface="+mn-ea"/>
                <a:cs typeface="+mn-cs"/>
              </a:rPr>
              <a:t>≥ 1 enrichment factor:</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Age ≥ 65 years</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Creatinine ≥ 1.5 mg/dL</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Diabetes mellitus</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Known 3-vessel CAD</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Cerebrovascular disease</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Peripheral arterial disease</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Current smoker </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Known LVEF &lt; 50%</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Chronic systolic or diastolic heart failure</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SBP ≥ 140 (within past 12 mos)</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LDL ≥ 130 (within past 12 mos)</a:t>
            </a:r>
          </a:p>
        </p:txBody>
      </p:sp>
      <p:sp>
        <p:nvSpPr>
          <p:cNvPr id="18" name="Rectangle 17"/>
          <p:cNvSpPr/>
          <p:nvPr/>
        </p:nvSpPr>
        <p:spPr>
          <a:xfrm>
            <a:off x="1608189" y="2086374"/>
            <a:ext cx="2490470" cy="3096488"/>
          </a:xfrm>
          <a:prstGeom prst="rect">
            <a:avLst/>
          </a:prstGeom>
          <a:solidFill>
            <a:srgbClr val="023873"/>
          </a:solidFill>
          <a:ln w="9525" cap="flat" cmpd="sng" algn="ctr">
            <a:solidFill>
              <a:srgbClr val="C00000"/>
            </a:solidFill>
            <a:prstDash val="solid"/>
          </a:ln>
          <a:effectLst>
            <a:outerShdw blurRad="40000" dist="23000" dir="5400000" rotWithShape="0">
              <a:srgbClr val="000000">
                <a:alpha val="35000"/>
              </a:srgbClr>
            </a:outerShdw>
          </a:effectLst>
        </p:spPr>
        <p:txBody>
          <a:bodyPr rtlCol="0" anchor="t" anchorCtr="0"/>
          <a:lstStyle/>
          <a:p>
            <a:pPr defTabSz="685800" eaLnBrk="1" fontAlgn="auto" hangingPunct="1">
              <a:lnSpc>
                <a:spcPct val="95000"/>
              </a:lnSpc>
              <a:spcBef>
                <a:spcPts val="450"/>
              </a:spcBef>
              <a:spcAft>
                <a:spcPts val="0"/>
              </a:spcAft>
              <a:buNone/>
              <a:defRPr/>
            </a:pPr>
            <a:r>
              <a:rPr kumimoji="0" lang="en-US" sz="1400" b="1" kern="0" dirty="0">
                <a:solidFill>
                  <a:srgbClr val="FFFFFE"/>
                </a:solidFill>
                <a:latin typeface="Arial"/>
                <a:ea typeface="+mn-ea"/>
                <a:cs typeface="+mn-cs"/>
              </a:rPr>
              <a:t>Known ASCVD</a:t>
            </a:r>
          </a:p>
          <a:p>
            <a:pPr marL="133347" indent="-133347" defTabSz="685800" eaLnBrk="1" fontAlgn="auto" hangingPunct="1">
              <a:lnSpc>
                <a:spcPct val="95000"/>
              </a:lnSpc>
              <a:spcBef>
                <a:spcPts val="450"/>
              </a:spcBef>
              <a:spcAft>
                <a:spcPts val="0"/>
              </a:spcAft>
              <a:buFont typeface="Arial"/>
              <a:buChar char="•"/>
              <a:defRPr/>
            </a:pPr>
            <a:r>
              <a:rPr kumimoji="0" lang="en-US" sz="1400" kern="0" dirty="0">
                <a:solidFill>
                  <a:srgbClr val="FFFFFE"/>
                </a:solidFill>
                <a:latin typeface="Arial"/>
                <a:ea typeface="+mn-ea"/>
                <a:cs typeface="+mn-cs"/>
              </a:rPr>
              <a:t>Prior MI </a:t>
            </a:r>
          </a:p>
          <a:p>
            <a:pPr defTabSz="685800" eaLnBrk="1" fontAlgn="auto" hangingPunct="1">
              <a:lnSpc>
                <a:spcPct val="95000"/>
              </a:lnSpc>
              <a:spcBef>
                <a:spcPts val="450"/>
              </a:spcBef>
              <a:spcAft>
                <a:spcPts val="0"/>
              </a:spcAft>
              <a:buNone/>
              <a:defRPr/>
            </a:pPr>
            <a:r>
              <a:rPr kumimoji="0" lang="en-US" sz="1400" kern="0" dirty="0">
                <a:solidFill>
                  <a:srgbClr val="FFFFFE"/>
                </a:solidFill>
                <a:latin typeface="Arial"/>
                <a:ea typeface="+mn-ea"/>
                <a:cs typeface="+mn-cs"/>
              </a:rPr>
              <a:t>    </a:t>
            </a:r>
            <a:r>
              <a:rPr kumimoji="0" lang="en-US" sz="1400" b="1" kern="0" dirty="0">
                <a:solidFill>
                  <a:srgbClr val="FFFFFE"/>
                </a:solidFill>
                <a:latin typeface="Arial"/>
                <a:ea typeface="+mn-ea"/>
                <a:cs typeface="+mn-cs"/>
              </a:rPr>
              <a:t>OR</a:t>
            </a:r>
          </a:p>
          <a:p>
            <a:pPr marL="133347" indent="-133347" defTabSz="685800" eaLnBrk="1" fontAlgn="auto" hangingPunct="1">
              <a:lnSpc>
                <a:spcPct val="95000"/>
              </a:lnSpc>
              <a:spcBef>
                <a:spcPts val="450"/>
              </a:spcBef>
              <a:spcAft>
                <a:spcPts val="0"/>
              </a:spcAft>
              <a:buFont typeface="Arial"/>
              <a:buChar char="•"/>
              <a:defRPr/>
            </a:pPr>
            <a:r>
              <a:rPr kumimoji="0" lang="en-US" sz="1400" kern="0" dirty="0">
                <a:solidFill>
                  <a:srgbClr val="FFFFFE"/>
                </a:solidFill>
                <a:latin typeface="Arial"/>
                <a:ea typeface="+mn-ea"/>
                <a:cs typeface="+mn-cs"/>
              </a:rPr>
              <a:t>Prior revascularization </a:t>
            </a:r>
            <a:br>
              <a:rPr kumimoji="0" lang="en-US" sz="1400" kern="0" dirty="0">
                <a:solidFill>
                  <a:srgbClr val="FFFFFE"/>
                </a:solidFill>
                <a:latin typeface="Arial"/>
                <a:ea typeface="+mn-ea"/>
                <a:cs typeface="+mn-cs"/>
              </a:rPr>
            </a:br>
            <a:r>
              <a:rPr kumimoji="0" lang="en-US" sz="1400" kern="0" dirty="0">
                <a:solidFill>
                  <a:srgbClr val="FFFFFE"/>
                </a:solidFill>
                <a:latin typeface="Arial"/>
                <a:ea typeface="+mn-ea"/>
                <a:cs typeface="+mn-cs"/>
              </a:rPr>
              <a:t>(PCI or CABG)</a:t>
            </a:r>
          </a:p>
          <a:p>
            <a:pPr defTabSz="685800" eaLnBrk="1" fontAlgn="auto" hangingPunct="1">
              <a:lnSpc>
                <a:spcPct val="95000"/>
              </a:lnSpc>
              <a:spcBef>
                <a:spcPts val="450"/>
              </a:spcBef>
              <a:spcAft>
                <a:spcPts val="0"/>
              </a:spcAft>
              <a:buNone/>
              <a:defRPr/>
            </a:pPr>
            <a:r>
              <a:rPr kumimoji="0" lang="en-US" sz="1400" b="1" kern="0" dirty="0">
                <a:solidFill>
                  <a:srgbClr val="FFFFFE"/>
                </a:solidFill>
                <a:latin typeface="Arial"/>
                <a:ea typeface="+mn-ea"/>
                <a:cs typeface="+mn-cs"/>
              </a:rPr>
              <a:t>    OR </a:t>
            </a:r>
          </a:p>
          <a:p>
            <a:pPr marL="133347" indent="-133347" defTabSz="685800" eaLnBrk="1" fontAlgn="auto" hangingPunct="1">
              <a:lnSpc>
                <a:spcPct val="95000"/>
              </a:lnSpc>
              <a:spcBef>
                <a:spcPts val="450"/>
              </a:spcBef>
              <a:spcAft>
                <a:spcPts val="0"/>
              </a:spcAft>
              <a:buFont typeface="Arial"/>
              <a:buChar char="•"/>
              <a:defRPr/>
            </a:pPr>
            <a:r>
              <a:rPr kumimoji="0" lang="en-US" sz="1400" kern="0" dirty="0">
                <a:solidFill>
                  <a:srgbClr val="FFFFFE"/>
                </a:solidFill>
                <a:latin typeface="Arial"/>
                <a:ea typeface="+mn-ea"/>
                <a:cs typeface="+mn-cs"/>
              </a:rPr>
              <a:t>Prior angiogram showing significant CAD</a:t>
            </a:r>
            <a:endParaRPr kumimoji="0" lang="en-US" sz="1400" b="1" kern="0" dirty="0">
              <a:solidFill>
                <a:srgbClr val="FFFFFE"/>
              </a:solidFill>
              <a:latin typeface="Arial"/>
              <a:ea typeface="+mn-ea"/>
              <a:cs typeface="+mn-cs"/>
            </a:endParaRPr>
          </a:p>
          <a:p>
            <a:pPr defTabSz="685800" eaLnBrk="1" fontAlgn="auto" hangingPunct="1">
              <a:lnSpc>
                <a:spcPct val="95000"/>
              </a:lnSpc>
              <a:spcBef>
                <a:spcPts val="450"/>
              </a:spcBef>
              <a:spcAft>
                <a:spcPts val="0"/>
              </a:spcAft>
              <a:buNone/>
              <a:defRPr/>
            </a:pPr>
            <a:r>
              <a:rPr kumimoji="0" lang="en-US" sz="1400" b="1" kern="0" dirty="0">
                <a:solidFill>
                  <a:srgbClr val="FFFFFE"/>
                </a:solidFill>
                <a:latin typeface="Arial"/>
                <a:ea typeface="+mn-ea"/>
                <a:cs typeface="+mn-cs"/>
              </a:rPr>
              <a:t>    OR</a:t>
            </a:r>
            <a:endParaRPr kumimoji="0" lang="en-US" sz="1400" kern="0" dirty="0">
              <a:solidFill>
                <a:srgbClr val="FFFFFE"/>
              </a:solidFill>
              <a:latin typeface="Arial"/>
              <a:ea typeface="+mn-ea"/>
              <a:cs typeface="+mn-cs"/>
            </a:endParaRPr>
          </a:p>
          <a:p>
            <a:pPr marL="133347" indent="-133347" defTabSz="685800" eaLnBrk="1" fontAlgn="auto" hangingPunct="1">
              <a:lnSpc>
                <a:spcPct val="95000"/>
              </a:lnSpc>
              <a:spcBef>
                <a:spcPts val="450"/>
              </a:spcBef>
              <a:spcAft>
                <a:spcPts val="0"/>
              </a:spcAft>
              <a:buFont typeface="Arial"/>
              <a:buChar char="•"/>
              <a:defRPr/>
            </a:pPr>
            <a:r>
              <a:rPr kumimoji="0" lang="en-US" sz="1400" kern="0" dirty="0">
                <a:solidFill>
                  <a:srgbClr val="FFFFFE"/>
                </a:solidFill>
                <a:latin typeface="Arial"/>
                <a:ea typeface="+mn-ea"/>
                <a:cs typeface="+mn-cs"/>
              </a:rPr>
              <a:t>History of chronic ischemic heart disease, CAD, or ASCVD</a:t>
            </a:r>
          </a:p>
        </p:txBody>
      </p:sp>
      <p:sp>
        <p:nvSpPr>
          <p:cNvPr id="35" name="Cross 34"/>
          <p:cNvSpPr/>
          <p:nvPr/>
        </p:nvSpPr>
        <p:spPr>
          <a:xfrm>
            <a:off x="4257675" y="2546864"/>
            <a:ext cx="628650" cy="571500"/>
          </a:xfrm>
          <a:prstGeom prst="plus">
            <a:avLst>
              <a:gd name="adj" fmla="val 36613"/>
            </a:avLst>
          </a:prstGeom>
          <a:solidFill>
            <a:srgbClr val="C00000"/>
          </a:solidFill>
          <a:ln w="9525" cap="flat" cmpd="sng" algn="ctr">
            <a:solidFill>
              <a:srgbClr val="023873"/>
            </a:solid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buNone/>
              <a:defRPr/>
            </a:pPr>
            <a:endParaRPr kumimoji="0" lang="en-US" sz="1350" kern="0" dirty="0">
              <a:solidFill>
                <a:prstClr val="white"/>
              </a:solidFill>
              <a:latin typeface="Arial"/>
              <a:ea typeface="+mn-ea"/>
              <a:cs typeface="+mn-cs"/>
            </a:endParaRPr>
          </a:p>
        </p:txBody>
      </p:sp>
      <p:sp>
        <p:nvSpPr>
          <p:cNvPr id="17" name="TextBox 16"/>
          <p:cNvSpPr txBox="1"/>
          <p:nvPr/>
        </p:nvSpPr>
        <p:spPr>
          <a:xfrm>
            <a:off x="6553200" y="6419418"/>
            <a:ext cx="2720441" cy="461665"/>
          </a:xfrm>
          <a:prstGeom prst="rect">
            <a:avLst/>
          </a:prstGeom>
          <a:noFill/>
        </p:spPr>
        <p:txBody>
          <a:bodyPr wrap="square" rtlCol="0">
            <a:spAutoFit/>
          </a:bodyPr>
          <a:lstStyle/>
          <a:p>
            <a:pPr defTabSz="685800" eaLnBrk="1" fontAlgn="auto" hangingPunct="1">
              <a:spcBef>
                <a:spcPts val="0"/>
              </a:spcBef>
              <a:spcAft>
                <a:spcPts val="0"/>
              </a:spcAft>
              <a:buNone/>
            </a:pPr>
            <a:r>
              <a:rPr kumimoji="0" lang="en-US" sz="1200" dirty="0">
                <a:solidFill>
                  <a:srgbClr val="023873"/>
                </a:solidFill>
                <a:latin typeface="Arial"/>
                <a:ea typeface="+mn-ea"/>
                <a:cs typeface="+mn-cs"/>
              </a:rPr>
              <a:t>ClinicalTrials.gov: NCT02697916</a:t>
            </a:r>
          </a:p>
          <a:p>
            <a:pPr defTabSz="685800" eaLnBrk="1" fontAlgn="auto" hangingPunct="1">
              <a:spcBef>
                <a:spcPts val="0"/>
              </a:spcBef>
              <a:spcAft>
                <a:spcPts val="0"/>
              </a:spcAft>
              <a:buNone/>
            </a:pPr>
            <a:endParaRPr kumimoji="0" lang="en-US" sz="1200" dirty="0">
              <a:solidFill>
                <a:srgbClr val="3B3C3E"/>
              </a:solidFill>
              <a:latin typeface="Arial"/>
              <a:ea typeface="+mn-ea"/>
              <a:cs typeface="+mn-cs"/>
            </a:endParaRPr>
          </a:p>
        </p:txBody>
      </p:sp>
    </p:spTree>
    <p:extLst>
      <p:ext uri="{BB962C8B-B14F-4D97-AF65-F5344CB8AC3E}">
        <p14:creationId xmlns:p14="http://schemas.microsoft.com/office/powerpoint/2010/main" val="214310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81" y="228600"/>
            <a:ext cx="7765835" cy="857250"/>
          </a:xfrm>
        </p:spPr>
        <p:txBody>
          <a:bodyPr/>
          <a:lstStyle/>
          <a:p>
            <a:pPr algn="ctr"/>
            <a:r>
              <a:rPr lang="en-US" dirty="0"/>
              <a:t>Electronic-Facilitated Recruitment Approach in ADAPTABLE</a:t>
            </a:r>
          </a:p>
        </p:txBody>
      </p:sp>
      <p:sp>
        <p:nvSpPr>
          <p:cNvPr id="3" name="Content Placeholder 2"/>
          <p:cNvSpPr>
            <a:spLocks noGrp="1"/>
          </p:cNvSpPr>
          <p:nvPr>
            <p:ph idx="1"/>
          </p:nvPr>
        </p:nvSpPr>
        <p:spPr>
          <a:xfrm>
            <a:off x="971550" y="1758233"/>
            <a:ext cx="6743700" cy="3651967"/>
          </a:xfrm>
        </p:spPr>
        <p:txBody>
          <a:bodyPr/>
          <a:lstStyle/>
          <a:p>
            <a:r>
              <a:rPr lang="en-US" sz="1800" dirty="0">
                <a:solidFill>
                  <a:srgbClr val="023873"/>
                </a:solidFill>
              </a:rPr>
              <a:t>Electronic, computable phenotype used to query EHR data to facilitate widespread screening of large numbers of potentially eligible patients</a:t>
            </a:r>
          </a:p>
          <a:p>
            <a:r>
              <a:rPr lang="en-US" sz="1800" dirty="0"/>
              <a:t>Patient Outreach and Recruitment Approaches</a:t>
            </a:r>
          </a:p>
          <a:p>
            <a:pPr lvl="1">
              <a:lnSpc>
                <a:spcPct val="100000"/>
              </a:lnSpc>
            </a:pPr>
            <a:r>
              <a:rPr lang="en-US" sz="1800" dirty="0"/>
              <a:t>Direct Mail and Email (messages locally customized with input from patient representatives)</a:t>
            </a:r>
          </a:p>
          <a:p>
            <a:pPr lvl="1">
              <a:lnSpc>
                <a:spcPct val="100000"/>
              </a:lnSpc>
            </a:pPr>
            <a:r>
              <a:rPr lang="en-US" sz="1800" dirty="0"/>
              <a:t>Via health system patient portals such as “</a:t>
            </a:r>
            <a:r>
              <a:rPr lang="en-US" sz="1800" dirty="0" err="1"/>
              <a:t>MyChart</a:t>
            </a:r>
            <a:r>
              <a:rPr lang="en-US" sz="1800" dirty="0"/>
              <a:t>”</a:t>
            </a:r>
          </a:p>
          <a:p>
            <a:pPr lvl="1">
              <a:lnSpc>
                <a:spcPct val="100000"/>
              </a:lnSpc>
            </a:pPr>
            <a:r>
              <a:rPr lang="en-US" sz="1800" dirty="0"/>
              <a:t>“In-Clinic” Recruitment (EHR Alerts to clinic providers, Tablet-based recruitment during clinic encounters, promotion of trial during clinic)</a:t>
            </a:r>
          </a:p>
          <a:p>
            <a:r>
              <a:rPr lang="en-US" sz="1800" dirty="0">
                <a:solidFill>
                  <a:srgbClr val="023873"/>
                </a:solidFill>
              </a:rPr>
              <a:t>Potential patients given Golden Ticket numbers and directed to the Adaptable web portal for confirmatory screening and electronic, web-based informed consent</a:t>
            </a:r>
          </a:p>
        </p:txBody>
      </p:sp>
      <p:sp>
        <p:nvSpPr>
          <p:cNvPr id="7" name="TextBox 6"/>
          <p:cNvSpPr txBox="1"/>
          <p:nvPr/>
        </p:nvSpPr>
        <p:spPr>
          <a:xfrm>
            <a:off x="6629400" y="6172200"/>
            <a:ext cx="1893059" cy="438582"/>
          </a:xfrm>
          <a:prstGeom prst="rect">
            <a:avLst/>
          </a:prstGeom>
          <a:noFill/>
        </p:spPr>
        <p:txBody>
          <a:bodyPr wrap="square" rtlCol="0">
            <a:spAutoFit/>
          </a:bodyPr>
          <a:lstStyle/>
          <a:p>
            <a:pPr defTabSz="685800" eaLnBrk="1" fontAlgn="auto" hangingPunct="1">
              <a:spcBef>
                <a:spcPts val="0"/>
              </a:spcBef>
              <a:spcAft>
                <a:spcPts val="0"/>
              </a:spcAft>
              <a:buNone/>
            </a:pPr>
            <a:r>
              <a:rPr kumimoji="0" lang="en-US" sz="900" dirty="0">
                <a:solidFill>
                  <a:srgbClr val="023873"/>
                </a:solidFill>
                <a:latin typeface="Arial"/>
                <a:ea typeface="+mn-ea"/>
                <a:cs typeface="+mn-cs"/>
              </a:rPr>
              <a:t>ClinicalTrials.gov: NCT02697916</a:t>
            </a:r>
          </a:p>
          <a:p>
            <a:pPr defTabSz="685800" eaLnBrk="1" fontAlgn="auto" hangingPunct="1">
              <a:spcBef>
                <a:spcPts val="0"/>
              </a:spcBef>
              <a:spcAft>
                <a:spcPts val="0"/>
              </a:spcAft>
              <a:buNone/>
            </a:pPr>
            <a:endParaRPr kumimoji="0" lang="en-US" sz="1350" dirty="0">
              <a:solidFill>
                <a:srgbClr val="3B3C3E"/>
              </a:solidFill>
              <a:latin typeface="Arial"/>
              <a:ea typeface="+mn-ea"/>
              <a:cs typeface="+mn-cs"/>
            </a:endParaRPr>
          </a:p>
        </p:txBody>
      </p:sp>
    </p:spTree>
    <p:extLst>
      <p:ext uri="{BB962C8B-B14F-4D97-AF65-F5344CB8AC3E}">
        <p14:creationId xmlns:p14="http://schemas.microsoft.com/office/powerpoint/2010/main" val="117221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786"/>
            <a:ext cx="9144000" cy="5141834"/>
          </a:xfrm>
          <a:prstGeom prst="rect">
            <a:avLst/>
          </a:prstGeom>
        </p:spPr>
      </p:pic>
      <p:sp>
        <p:nvSpPr>
          <p:cNvPr id="3" name="TextBox 2"/>
          <p:cNvSpPr txBox="1"/>
          <p:nvPr/>
        </p:nvSpPr>
        <p:spPr>
          <a:xfrm>
            <a:off x="6220357" y="5784871"/>
            <a:ext cx="1893059" cy="438582"/>
          </a:xfrm>
          <a:prstGeom prst="rect">
            <a:avLst/>
          </a:prstGeom>
          <a:noFill/>
        </p:spPr>
        <p:txBody>
          <a:bodyPr wrap="square" rtlCol="0">
            <a:spAutoFit/>
          </a:bodyPr>
          <a:lstStyle/>
          <a:p>
            <a:pPr defTabSz="685800" eaLnBrk="1" fontAlgn="auto" hangingPunct="1">
              <a:spcBef>
                <a:spcPts val="0"/>
              </a:spcBef>
              <a:spcAft>
                <a:spcPts val="0"/>
              </a:spcAft>
              <a:buNone/>
            </a:pPr>
            <a:r>
              <a:rPr kumimoji="0" lang="en-US" sz="900" dirty="0">
                <a:solidFill>
                  <a:srgbClr val="023873"/>
                </a:solidFill>
                <a:latin typeface="Arial"/>
                <a:ea typeface="+mn-ea"/>
                <a:cs typeface="+mn-cs"/>
              </a:rPr>
              <a:t>ClinicalTrials.gov: NCT02697916</a:t>
            </a:r>
          </a:p>
          <a:p>
            <a:pPr defTabSz="685800" eaLnBrk="1" fontAlgn="auto" hangingPunct="1">
              <a:spcBef>
                <a:spcPts val="0"/>
              </a:spcBef>
              <a:spcAft>
                <a:spcPts val="0"/>
              </a:spcAft>
              <a:buNone/>
            </a:pPr>
            <a:endParaRPr kumimoji="0" lang="en-US" sz="1350" dirty="0">
              <a:solidFill>
                <a:srgbClr val="3B3C3E"/>
              </a:solidFill>
              <a:latin typeface="Arial"/>
              <a:ea typeface="+mn-ea"/>
              <a:cs typeface="+mn-cs"/>
            </a:endParaRPr>
          </a:p>
        </p:txBody>
      </p:sp>
      <p:sp>
        <p:nvSpPr>
          <p:cNvPr id="5" name="TextBox 4"/>
          <p:cNvSpPr txBox="1"/>
          <p:nvPr/>
        </p:nvSpPr>
        <p:spPr>
          <a:xfrm>
            <a:off x="3468790" y="1551313"/>
            <a:ext cx="2252604" cy="300082"/>
          </a:xfrm>
          <a:prstGeom prst="rect">
            <a:avLst/>
          </a:prstGeom>
          <a:noFill/>
        </p:spPr>
        <p:txBody>
          <a:bodyPr wrap="none" rtlCol="0">
            <a:spAutoFit/>
          </a:bodyPr>
          <a:lstStyle/>
          <a:p>
            <a:pPr defTabSz="685800" eaLnBrk="1" fontAlgn="auto" hangingPunct="1">
              <a:spcBef>
                <a:spcPts val="0"/>
              </a:spcBef>
              <a:spcAft>
                <a:spcPts val="0"/>
              </a:spcAft>
              <a:buNone/>
            </a:pPr>
            <a:r>
              <a:rPr kumimoji="0" lang="en-US" sz="1350" dirty="0">
                <a:solidFill>
                  <a:srgbClr val="FFFFFE"/>
                </a:solidFill>
                <a:latin typeface="Arial"/>
                <a:ea typeface="+mn-ea"/>
                <a:cs typeface="+mn-cs"/>
              </a:rPr>
              <a:t>www.adaptablepatient.com</a:t>
            </a:r>
          </a:p>
        </p:txBody>
      </p:sp>
    </p:spTree>
    <p:extLst>
      <p:ext uri="{BB962C8B-B14F-4D97-AF65-F5344CB8AC3E}">
        <p14:creationId xmlns:p14="http://schemas.microsoft.com/office/powerpoint/2010/main" val="155415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550" y="874423"/>
            <a:ext cx="5886450" cy="5099114"/>
          </a:xfrm>
          <a:prstGeom prst="rect">
            <a:avLst/>
          </a:prstGeom>
        </p:spPr>
      </p:pic>
      <p:sp>
        <p:nvSpPr>
          <p:cNvPr id="3" name="Oval 2"/>
          <p:cNvSpPr/>
          <p:nvPr/>
        </p:nvSpPr>
        <p:spPr>
          <a:xfrm>
            <a:off x="3886200" y="2971800"/>
            <a:ext cx="514350" cy="34290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pPr>
            <a:endParaRPr kumimoji="0" lang="en-US" sz="1350">
              <a:solidFill>
                <a:srgbClr val="FFFFFE"/>
              </a:solidFill>
              <a:latin typeface="Arial"/>
            </a:endParaRPr>
          </a:p>
        </p:txBody>
      </p:sp>
      <p:sp>
        <p:nvSpPr>
          <p:cNvPr id="5" name="TextBox 4"/>
          <p:cNvSpPr txBox="1"/>
          <p:nvPr/>
        </p:nvSpPr>
        <p:spPr>
          <a:xfrm>
            <a:off x="7408524" y="857254"/>
            <a:ext cx="529312" cy="207749"/>
          </a:xfrm>
          <a:prstGeom prst="rect">
            <a:avLst/>
          </a:prstGeom>
          <a:noFill/>
        </p:spPr>
        <p:txBody>
          <a:bodyPr wrap="none" rtlCol="0">
            <a:spAutoFit/>
          </a:bodyPr>
          <a:lstStyle/>
          <a:p>
            <a:pPr algn="r" defTabSz="342892" eaLnBrk="1" fontAlgn="auto" hangingPunct="1">
              <a:spcBef>
                <a:spcPts val="0"/>
              </a:spcBef>
              <a:spcAft>
                <a:spcPts val="0"/>
              </a:spcAft>
              <a:buNone/>
            </a:pPr>
            <a:r>
              <a:rPr kumimoji="0" lang="en-US" sz="750" dirty="0">
                <a:solidFill>
                  <a:srgbClr val="1F497D"/>
                </a:solidFill>
                <a:latin typeface="Arial"/>
                <a:ea typeface="+mn-ea"/>
                <a:cs typeface="+mn-cs"/>
              </a:rPr>
              <a:t>10/2016</a:t>
            </a:r>
          </a:p>
        </p:txBody>
      </p:sp>
      <p:sp>
        <p:nvSpPr>
          <p:cNvPr id="6" name="Content Placeholder 2"/>
          <p:cNvSpPr txBox="1">
            <a:spLocks/>
          </p:cNvSpPr>
          <p:nvPr/>
        </p:nvSpPr>
        <p:spPr>
          <a:xfrm>
            <a:off x="400054" y="2104962"/>
            <a:ext cx="2743199" cy="3381438"/>
          </a:xfrm>
          <a:prstGeom prst="rect">
            <a:avLst/>
          </a:prstGeom>
        </p:spPr>
        <p:txBody>
          <a:bodyPr/>
          <a:lstStyle>
            <a:lvl1pPr marL="287338" indent="-287338" algn="l" defTabSz="457200" rtl="0" eaLnBrk="1" latinLnBrk="0" hangingPunct="1">
              <a:lnSpc>
                <a:spcPct val="95000"/>
              </a:lnSpc>
              <a:spcBef>
                <a:spcPts val="1000"/>
              </a:spcBef>
              <a:buSzPct val="110000"/>
              <a:buFontTx/>
              <a:buBlip>
                <a:blip r:embed="rId3"/>
              </a:buBlip>
              <a:defRPr sz="2200" kern="1200">
                <a:solidFill>
                  <a:schemeClr val="tx2"/>
                </a:solidFill>
                <a:latin typeface="+mn-lt"/>
                <a:ea typeface="+mn-ea"/>
                <a:cs typeface="+mn-cs"/>
              </a:defRPr>
            </a:lvl1pPr>
            <a:lvl2pPr marL="687388" indent="-230188" algn="l" defTabSz="457200" rtl="0" eaLnBrk="1" latinLnBrk="0" hangingPunct="1">
              <a:lnSpc>
                <a:spcPct val="95000"/>
              </a:lnSpc>
              <a:spcBef>
                <a:spcPts val="500"/>
              </a:spcBef>
              <a:buClr>
                <a:schemeClr val="accent1"/>
              </a:buClr>
              <a:buFont typeface="Wingdings" charset="2"/>
              <a:buChar char="§"/>
              <a:defRPr sz="2200" kern="1200">
                <a:solidFill>
                  <a:schemeClr val="tx2"/>
                </a:solidFill>
                <a:latin typeface="+mn-lt"/>
                <a:ea typeface="+mn-ea"/>
                <a:cs typeface="+mn-cs"/>
              </a:defRPr>
            </a:lvl2pPr>
            <a:lvl3pPr marL="1143000" indent="-228600" algn="l" defTabSz="457200" rtl="0" eaLnBrk="1" latinLnBrk="0" hangingPunct="1">
              <a:lnSpc>
                <a:spcPct val="95000"/>
              </a:lnSpc>
              <a:spcBef>
                <a:spcPts val="300"/>
              </a:spcBef>
              <a:buClr>
                <a:schemeClr val="accent3"/>
              </a:buClr>
              <a:buFont typeface="Arial"/>
              <a:buChar char="•"/>
              <a:defRPr sz="2200" kern="1200">
                <a:solidFill>
                  <a:schemeClr val="tx2"/>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200" kern="1200">
                <a:solidFill>
                  <a:schemeClr val="tx2"/>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5504" indent="-215504" defTabSz="342900" fontAlgn="auto">
              <a:spcBef>
                <a:spcPts val="750"/>
              </a:spcBef>
              <a:spcAft>
                <a:spcPts val="0"/>
              </a:spcAft>
            </a:pPr>
            <a:r>
              <a:rPr kumimoji="0" lang="en-US" sz="1600" dirty="0">
                <a:solidFill>
                  <a:srgbClr val="023873"/>
                </a:solidFill>
                <a:latin typeface="Arial"/>
              </a:rPr>
              <a:t>Randomized treatment assignment (aspirin dose) provided directly to patients after informed consent</a:t>
            </a:r>
          </a:p>
          <a:p>
            <a:pPr marL="215504" indent="-215504" defTabSz="342900" fontAlgn="auto">
              <a:spcBef>
                <a:spcPts val="750"/>
              </a:spcBef>
              <a:spcAft>
                <a:spcPts val="0"/>
              </a:spcAft>
            </a:pPr>
            <a:r>
              <a:rPr kumimoji="0" lang="en-US" sz="1600" dirty="0">
                <a:solidFill>
                  <a:srgbClr val="023873"/>
                </a:solidFill>
                <a:latin typeface="Arial"/>
              </a:rPr>
              <a:t>Reminders for electronic follow-up contacts given at time of randomization</a:t>
            </a:r>
          </a:p>
          <a:p>
            <a:pPr marL="215504" indent="-215504" defTabSz="342900" fontAlgn="auto">
              <a:spcBef>
                <a:spcPts val="750"/>
              </a:spcBef>
              <a:spcAft>
                <a:spcPts val="0"/>
              </a:spcAft>
            </a:pPr>
            <a:r>
              <a:rPr kumimoji="0" lang="en-US" sz="1600" dirty="0">
                <a:solidFill>
                  <a:srgbClr val="023873"/>
                </a:solidFill>
                <a:latin typeface="Arial"/>
              </a:rPr>
              <a:t>Patients randomized to follow-up contacts every 3 months vs. 6 months </a:t>
            </a:r>
          </a:p>
          <a:p>
            <a:pPr marL="515541" lvl="1" indent="-172641" defTabSz="342900" fontAlgn="auto">
              <a:spcBef>
                <a:spcPts val="375"/>
              </a:spcBef>
              <a:spcAft>
                <a:spcPts val="0"/>
              </a:spcAft>
              <a:buClr>
                <a:srgbClr val="AF0923"/>
              </a:buClr>
            </a:pPr>
            <a:r>
              <a:rPr kumimoji="0" lang="en-US" sz="1600" dirty="0">
                <a:solidFill>
                  <a:srgbClr val="023873"/>
                </a:solidFill>
                <a:latin typeface="Arial"/>
              </a:rPr>
              <a:t>Embedded feature</a:t>
            </a:r>
          </a:p>
        </p:txBody>
      </p:sp>
      <p:sp>
        <p:nvSpPr>
          <p:cNvPr id="7" name="Title 1"/>
          <p:cNvSpPr txBox="1">
            <a:spLocks/>
          </p:cNvSpPr>
          <p:nvPr/>
        </p:nvSpPr>
        <p:spPr>
          <a:xfrm>
            <a:off x="457200" y="533400"/>
            <a:ext cx="2338471" cy="857250"/>
          </a:xfrm>
          <a:prstGeom prst="rect">
            <a:avLst/>
          </a:prstGeom>
        </p:spPr>
        <p:txBody>
          <a:bodyPr/>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pPr algn="ctr" defTabSz="342900" fontAlgn="auto">
              <a:spcAft>
                <a:spcPts val="0"/>
              </a:spcAft>
            </a:pPr>
            <a:r>
              <a:rPr kumimoji="0" lang="en-US" sz="2100" dirty="0">
                <a:solidFill>
                  <a:srgbClr val="023873"/>
                </a:solidFill>
                <a:latin typeface="Arial"/>
              </a:rPr>
              <a:t>Web-Based Randomization</a:t>
            </a:r>
          </a:p>
        </p:txBody>
      </p:sp>
    </p:spTree>
    <p:extLst>
      <p:ext uri="{BB962C8B-B14F-4D97-AF65-F5344CB8AC3E}">
        <p14:creationId xmlns:p14="http://schemas.microsoft.com/office/powerpoint/2010/main" val="178550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735" y="858725"/>
            <a:ext cx="5139267" cy="5142029"/>
          </a:xfrm>
          <a:prstGeom prst="rect">
            <a:avLst/>
          </a:prstGeom>
        </p:spPr>
      </p:pic>
      <p:sp>
        <p:nvSpPr>
          <p:cNvPr id="5" name="TextBox 4"/>
          <p:cNvSpPr txBox="1"/>
          <p:nvPr/>
        </p:nvSpPr>
        <p:spPr>
          <a:xfrm>
            <a:off x="7412379" y="850386"/>
            <a:ext cx="588623" cy="207749"/>
          </a:xfrm>
          <a:prstGeom prst="rect">
            <a:avLst/>
          </a:prstGeom>
          <a:noFill/>
        </p:spPr>
        <p:txBody>
          <a:bodyPr wrap="none" rtlCol="0">
            <a:spAutoFit/>
          </a:bodyPr>
          <a:lstStyle/>
          <a:p>
            <a:pPr algn="r" defTabSz="342892"/>
            <a:r>
              <a:rPr lang="en-US" sz="750" dirty="0">
                <a:solidFill>
                  <a:srgbClr val="1F497D"/>
                </a:solidFill>
              </a:rPr>
              <a:t>10/2016</a:t>
            </a:r>
          </a:p>
        </p:txBody>
      </p:sp>
      <p:sp>
        <p:nvSpPr>
          <p:cNvPr id="6" name="Content Placeholder 2"/>
          <p:cNvSpPr txBox="1">
            <a:spLocks/>
          </p:cNvSpPr>
          <p:nvPr/>
        </p:nvSpPr>
        <p:spPr>
          <a:xfrm>
            <a:off x="340294" y="1828800"/>
            <a:ext cx="3124200" cy="3516344"/>
          </a:xfrm>
          <a:prstGeom prst="rect">
            <a:avLst/>
          </a:prstGeom>
        </p:spPr>
        <p:txBody>
          <a:bodyPr/>
          <a:lstStyle>
            <a:lvl1pPr marL="287338" indent="-287338" algn="l" defTabSz="457200" rtl="0" eaLnBrk="1" latinLnBrk="0" hangingPunct="1">
              <a:lnSpc>
                <a:spcPct val="95000"/>
              </a:lnSpc>
              <a:spcBef>
                <a:spcPts val="1000"/>
              </a:spcBef>
              <a:buSzPct val="110000"/>
              <a:buFontTx/>
              <a:buBlip>
                <a:blip r:embed="rId3"/>
              </a:buBlip>
              <a:defRPr sz="2200" kern="1200">
                <a:solidFill>
                  <a:schemeClr val="tx2"/>
                </a:solidFill>
                <a:latin typeface="+mn-lt"/>
                <a:ea typeface="+mn-ea"/>
                <a:cs typeface="+mn-cs"/>
              </a:defRPr>
            </a:lvl1pPr>
            <a:lvl2pPr marL="687388" indent="-230188" algn="l" defTabSz="457200" rtl="0" eaLnBrk="1" latinLnBrk="0" hangingPunct="1">
              <a:lnSpc>
                <a:spcPct val="95000"/>
              </a:lnSpc>
              <a:spcBef>
                <a:spcPts val="500"/>
              </a:spcBef>
              <a:buClr>
                <a:schemeClr val="accent1"/>
              </a:buClr>
              <a:buFont typeface="Wingdings" charset="2"/>
              <a:buChar char="§"/>
              <a:defRPr sz="2200" kern="1200">
                <a:solidFill>
                  <a:schemeClr val="tx2"/>
                </a:solidFill>
                <a:latin typeface="+mn-lt"/>
                <a:ea typeface="+mn-ea"/>
                <a:cs typeface="+mn-cs"/>
              </a:defRPr>
            </a:lvl2pPr>
            <a:lvl3pPr marL="1143000" indent="-228600" algn="l" defTabSz="457200" rtl="0" eaLnBrk="1" latinLnBrk="0" hangingPunct="1">
              <a:lnSpc>
                <a:spcPct val="95000"/>
              </a:lnSpc>
              <a:spcBef>
                <a:spcPts val="300"/>
              </a:spcBef>
              <a:buClr>
                <a:schemeClr val="accent3"/>
              </a:buClr>
              <a:buFont typeface="Arial"/>
              <a:buChar char="•"/>
              <a:defRPr sz="2200" kern="1200">
                <a:solidFill>
                  <a:schemeClr val="tx2"/>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200" kern="1200">
                <a:solidFill>
                  <a:schemeClr val="tx2"/>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23873"/>
                </a:solidFill>
              </a:rPr>
              <a:t>Patients receive email reminders to visit web portal for regular contacts every 3 vs. 6 months</a:t>
            </a:r>
          </a:p>
          <a:p>
            <a:r>
              <a:rPr lang="en-US" sz="1800" dirty="0">
                <a:solidFill>
                  <a:srgbClr val="023873"/>
                </a:solidFill>
              </a:rPr>
              <a:t>Central DCRI Call Center performs telephone contacts when needed</a:t>
            </a:r>
          </a:p>
          <a:p>
            <a:pPr lvl="1"/>
            <a:r>
              <a:rPr lang="en-US" sz="1800" dirty="0">
                <a:solidFill>
                  <a:srgbClr val="023873"/>
                </a:solidFill>
              </a:rPr>
              <a:t>Non-internet participants (20%)</a:t>
            </a:r>
          </a:p>
          <a:p>
            <a:pPr lvl="1"/>
            <a:r>
              <a:rPr lang="en-US" sz="1800" dirty="0">
                <a:solidFill>
                  <a:srgbClr val="023873"/>
                </a:solidFill>
              </a:rPr>
              <a:t>Participants who miss at least 2 scheduled electronic contacts</a:t>
            </a:r>
          </a:p>
        </p:txBody>
      </p:sp>
      <p:sp>
        <p:nvSpPr>
          <p:cNvPr id="7" name="Title 1"/>
          <p:cNvSpPr txBox="1">
            <a:spLocks/>
          </p:cNvSpPr>
          <p:nvPr/>
        </p:nvSpPr>
        <p:spPr>
          <a:xfrm>
            <a:off x="461095" y="525635"/>
            <a:ext cx="2971804" cy="857250"/>
          </a:xfrm>
          <a:prstGeom prst="rect">
            <a:avLst/>
          </a:prstGeom>
        </p:spPr>
        <p:txBody>
          <a:bodyPr/>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pPr algn="ctr"/>
            <a:r>
              <a:rPr lang="en-US" sz="2400" dirty="0"/>
              <a:t>Direct-to-Patient Follow-Up</a:t>
            </a:r>
          </a:p>
        </p:txBody>
      </p:sp>
    </p:spTree>
    <p:extLst>
      <p:ext uri="{BB962C8B-B14F-4D97-AF65-F5344CB8AC3E}">
        <p14:creationId xmlns:p14="http://schemas.microsoft.com/office/powerpoint/2010/main" val="380124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76" y="0"/>
            <a:ext cx="7640721" cy="1143000"/>
          </a:xfrm>
        </p:spPr>
        <p:txBody>
          <a:bodyPr/>
          <a:lstStyle/>
          <a:p>
            <a:pPr algn="ctr"/>
            <a:r>
              <a:rPr lang="en-US" sz="2400" dirty="0"/>
              <a:t>Longitudinal Endpoint Ascertainment</a:t>
            </a:r>
          </a:p>
        </p:txBody>
      </p:sp>
      <p:sp>
        <p:nvSpPr>
          <p:cNvPr id="3" name="Content Placeholder 2"/>
          <p:cNvSpPr>
            <a:spLocks noGrp="1"/>
          </p:cNvSpPr>
          <p:nvPr>
            <p:ph idx="1"/>
          </p:nvPr>
        </p:nvSpPr>
        <p:spPr>
          <a:xfrm>
            <a:off x="609600" y="1524000"/>
            <a:ext cx="7696200" cy="3657600"/>
          </a:xfrm>
        </p:spPr>
        <p:txBody>
          <a:bodyPr/>
          <a:lstStyle/>
          <a:p>
            <a:pPr lvl="0"/>
            <a:r>
              <a:rPr lang="en-US" sz="2000" dirty="0"/>
              <a:t>Quarterly queries of the PCORnet common data model (CDM) to capture and classify endpoints</a:t>
            </a:r>
          </a:p>
          <a:p>
            <a:pPr lvl="1"/>
            <a:r>
              <a:rPr lang="en-US" sz="1800" i="1" dirty="0"/>
              <a:t>Hospitalizations identified via standardized, validated coding algorithms developed centrally and applied to the CDM</a:t>
            </a:r>
          </a:p>
          <a:p>
            <a:pPr lvl="0"/>
            <a:r>
              <a:rPr lang="en-US" sz="2000" dirty="0"/>
              <a:t>ADAPTABLE web portal will be used to collect possible events (hospitalizations for MI, stroke, or major bleeding) during patient electronic or telephone contacts (every 3–6 months) </a:t>
            </a:r>
          </a:p>
          <a:p>
            <a:pPr lvl="1"/>
            <a:r>
              <a:rPr lang="en-US" sz="1800" i="1" dirty="0"/>
              <a:t>Patient-reported outcomes (PRO’s) are cross-checked and verified with the CDM-generated hospitalization data </a:t>
            </a:r>
          </a:p>
          <a:p>
            <a:pPr lvl="1"/>
            <a:r>
              <a:rPr lang="en-US" sz="1800" i="1" dirty="0"/>
              <a:t>Surveillance of CMS and private health plan data for potential “out-of-network” hospitalizations </a:t>
            </a:r>
          </a:p>
          <a:p>
            <a:pPr lvl="1"/>
            <a:r>
              <a:rPr lang="en-US" sz="1800" i="1" dirty="0"/>
              <a:t>Medical records obtained for PRO’s not classified through other means</a:t>
            </a:r>
          </a:p>
          <a:p>
            <a:r>
              <a:rPr lang="en-US" sz="2000" dirty="0"/>
              <a:t>Death ascertainment via CDM, Social Security Administration (Medicare beneficiaries), and Call Center contacts for patients with missed visits</a:t>
            </a:r>
          </a:p>
        </p:txBody>
      </p:sp>
      <p:sp>
        <p:nvSpPr>
          <p:cNvPr id="4" name="TextBox 3"/>
          <p:cNvSpPr txBox="1"/>
          <p:nvPr/>
        </p:nvSpPr>
        <p:spPr>
          <a:xfrm>
            <a:off x="-171450" y="4529137"/>
            <a:ext cx="429926" cy="415498"/>
          </a:xfrm>
          <a:prstGeom prst="rect">
            <a:avLst/>
          </a:prstGeom>
          <a:noFill/>
        </p:spPr>
        <p:txBody>
          <a:bodyPr wrap="none" rtlCol="0">
            <a:spAutoFit/>
          </a:bodyPr>
          <a:lstStyle/>
          <a:p>
            <a:endParaRPr lang="en-US" sz="2100" dirty="0"/>
          </a:p>
        </p:txBody>
      </p:sp>
    </p:spTree>
    <p:extLst>
      <p:ext uri="{BB962C8B-B14F-4D97-AF65-F5344CB8AC3E}">
        <p14:creationId xmlns:p14="http://schemas.microsoft.com/office/powerpoint/2010/main" val="1271068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CB75-4CD5-0A4C-8171-7F11A7FC0398}"/>
              </a:ext>
            </a:extLst>
          </p:cNvPr>
          <p:cNvSpPr>
            <a:spLocks noGrp="1"/>
          </p:cNvSpPr>
          <p:nvPr>
            <p:ph type="title"/>
          </p:nvPr>
        </p:nvSpPr>
        <p:spPr>
          <a:xfrm>
            <a:off x="76200" y="152400"/>
            <a:ext cx="8686800" cy="762001"/>
          </a:xfrm>
        </p:spPr>
        <p:txBody>
          <a:bodyPr/>
          <a:lstStyle/>
          <a:p>
            <a:pPr algn="ctr"/>
            <a:r>
              <a:rPr lang="en-US" sz="2400" dirty="0"/>
              <a:t>Challenges with EHR-Enabled Trials</a:t>
            </a:r>
          </a:p>
        </p:txBody>
      </p:sp>
      <p:sp>
        <p:nvSpPr>
          <p:cNvPr id="3" name="Content Placeholder 2">
            <a:extLst>
              <a:ext uri="{FF2B5EF4-FFF2-40B4-BE49-F238E27FC236}">
                <a16:creationId xmlns:a16="http://schemas.microsoft.com/office/drawing/2014/main" id="{5177FDCF-F224-184D-BD26-6CA9ECBBD71D}"/>
              </a:ext>
            </a:extLst>
          </p:cNvPr>
          <p:cNvSpPr>
            <a:spLocks noGrp="1"/>
          </p:cNvSpPr>
          <p:nvPr>
            <p:ph idx="1"/>
          </p:nvPr>
        </p:nvSpPr>
        <p:spPr/>
        <p:txBody>
          <a:bodyPr/>
          <a:lstStyle/>
          <a:p>
            <a:pPr>
              <a:lnSpc>
                <a:spcPct val="110000"/>
              </a:lnSpc>
            </a:pPr>
            <a:r>
              <a:rPr lang="en-US" sz="2000" dirty="0">
                <a:solidFill>
                  <a:schemeClr val="tx1"/>
                </a:solidFill>
              </a:rPr>
              <a:t>Accuracy, timeliness, and completeness of EHR data sources</a:t>
            </a:r>
          </a:p>
          <a:p>
            <a:pPr>
              <a:lnSpc>
                <a:spcPct val="110000"/>
              </a:lnSpc>
            </a:pPr>
            <a:r>
              <a:rPr lang="en-US" sz="2000" dirty="0">
                <a:solidFill>
                  <a:schemeClr val="tx1"/>
                </a:solidFill>
              </a:rPr>
              <a:t>Lack of interoperability of EHR systems requiring multiple different technical approaches to aggregate data from diverse sources</a:t>
            </a:r>
          </a:p>
          <a:p>
            <a:pPr>
              <a:lnSpc>
                <a:spcPct val="110000"/>
              </a:lnSpc>
            </a:pPr>
            <a:r>
              <a:rPr lang="en-US" sz="2000" dirty="0">
                <a:solidFill>
                  <a:schemeClr val="tx1"/>
                </a:solidFill>
              </a:rPr>
              <a:t>Lack of widespread implementation and updating of data standards</a:t>
            </a:r>
          </a:p>
          <a:p>
            <a:pPr>
              <a:lnSpc>
                <a:spcPct val="110000"/>
              </a:lnSpc>
            </a:pPr>
            <a:r>
              <a:rPr lang="en-US" sz="2000" dirty="0">
                <a:solidFill>
                  <a:schemeClr val="tx1"/>
                </a:solidFill>
              </a:rPr>
              <a:t>Data provenance and security concerns within and across countries</a:t>
            </a:r>
          </a:p>
          <a:p>
            <a:pPr>
              <a:lnSpc>
                <a:spcPct val="110000"/>
              </a:lnSpc>
            </a:pPr>
            <a:r>
              <a:rPr lang="en-US" sz="2000" dirty="0">
                <a:solidFill>
                  <a:schemeClr val="tx1"/>
                </a:solidFill>
              </a:rPr>
              <a:t>Highly variable site/health system expertise with leveraging local EHR data for purposeful pragmatic clinical research activities</a:t>
            </a:r>
          </a:p>
          <a:p>
            <a:pPr>
              <a:lnSpc>
                <a:spcPct val="110000"/>
              </a:lnSpc>
            </a:pPr>
            <a:endParaRPr lang="en-US" sz="2000" dirty="0">
              <a:solidFill>
                <a:schemeClr val="tx1"/>
              </a:solidFill>
            </a:endParaRPr>
          </a:p>
        </p:txBody>
      </p:sp>
    </p:spTree>
    <p:extLst>
      <p:ext uri="{BB962C8B-B14F-4D97-AF65-F5344CB8AC3E}">
        <p14:creationId xmlns:p14="http://schemas.microsoft.com/office/powerpoint/2010/main" val="1357638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A2BE95-21D4-D749-90B1-F8C082EB07DE}"/>
              </a:ext>
            </a:extLst>
          </p:cNvPr>
          <p:cNvSpPr txBox="1"/>
          <p:nvPr/>
        </p:nvSpPr>
        <p:spPr>
          <a:xfrm>
            <a:off x="228600" y="1453439"/>
            <a:ext cx="8326677" cy="3323987"/>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chemeClr val="tx1"/>
                </a:solidFill>
                <a:latin typeface="+mn-lt"/>
              </a:rPr>
              <a:t>The Institute of Medicine’s Vision:</a:t>
            </a:r>
          </a:p>
          <a:p>
            <a:pPr marL="800100" lvl="1" indent="-342900">
              <a:buFont typeface="Arial" panose="020B0604020202020204" pitchFamily="34" charset="0"/>
              <a:buChar char="–"/>
            </a:pPr>
            <a:r>
              <a:rPr lang="en-US" sz="2000" dirty="0">
                <a:solidFill>
                  <a:schemeClr val="tx1"/>
                </a:solidFill>
                <a:latin typeface="+mn-lt"/>
              </a:rPr>
              <a:t>Research happens closer to clinical practice </a:t>
            </a:r>
          </a:p>
          <a:p>
            <a:pPr marL="800100" lvl="1" indent="-342900">
              <a:buFont typeface="Arial" panose="020B0604020202020204" pitchFamily="34" charset="0"/>
              <a:buChar char="–"/>
            </a:pPr>
            <a:r>
              <a:rPr lang="en-US" sz="2000" dirty="0">
                <a:solidFill>
                  <a:schemeClr val="tx1"/>
                </a:solidFill>
                <a:latin typeface="+mn-lt"/>
              </a:rPr>
              <a:t>Scientists, clinicians, and administrators work together</a:t>
            </a:r>
          </a:p>
          <a:p>
            <a:pPr marL="800100" lvl="1" indent="-342900">
              <a:buFont typeface="Arial" panose="020B0604020202020204" pitchFamily="34" charset="0"/>
              <a:buChar char="–"/>
            </a:pPr>
            <a:r>
              <a:rPr lang="en-US" sz="2000" dirty="0">
                <a:solidFill>
                  <a:schemeClr val="tx1"/>
                </a:solidFill>
                <a:latin typeface="+mn-lt"/>
              </a:rPr>
              <a:t>Studies occur in everyday practice settings </a:t>
            </a:r>
          </a:p>
          <a:p>
            <a:pPr marL="800100" lvl="1" indent="-342900">
              <a:buFont typeface="Arial" panose="020B0604020202020204" pitchFamily="34" charset="0"/>
              <a:buChar char="–"/>
            </a:pPr>
            <a:r>
              <a:rPr lang="en-US" sz="2000" dirty="0">
                <a:solidFill>
                  <a:schemeClr val="tx1"/>
                </a:solidFill>
                <a:latin typeface="+mn-lt"/>
              </a:rPr>
              <a:t>Electronic medial records are linked and mined for research</a:t>
            </a:r>
          </a:p>
          <a:p>
            <a:pPr marL="800100" lvl="1" indent="-342900">
              <a:buFont typeface="Arial" panose="020B0604020202020204" pitchFamily="34" charset="0"/>
              <a:buChar char="–"/>
            </a:pPr>
            <a:r>
              <a:rPr lang="en-US" sz="2000" dirty="0">
                <a:solidFill>
                  <a:schemeClr val="tx1"/>
                </a:solidFill>
                <a:latin typeface="+mn-lt"/>
              </a:rPr>
              <a:t>Recognition that health system data exist for the public good</a:t>
            </a:r>
          </a:p>
          <a:p>
            <a:pPr marL="342900" indent="-342900">
              <a:buFont typeface="Wingdings" panose="05000000000000000000" pitchFamily="2" charset="2"/>
              <a:buChar char="§"/>
            </a:pPr>
            <a:r>
              <a:rPr lang="en-US" sz="2400" dirty="0">
                <a:solidFill>
                  <a:schemeClr val="tx1"/>
                </a:solidFill>
                <a:latin typeface="+mn-lt"/>
              </a:rPr>
              <a:t>Evidence informs practice and practice informs evidence </a:t>
            </a:r>
          </a:p>
        </p:txBody>
      </p:sp>
      <p:sp>
        <p:nvSpPr>
          <p:cNvPr id="8" name="Title 7">
            <a:extLst>
              <a:ext uri="{FF2B5EF4-FFF2-40B4-BE49-F238E27FC236}">
                <a16:creationId xmlns:a16="http://schemas.microsoft.com/office/drawing/2014/main" id="{99DB9011-F683-C44E-968C-2411AA775311}"/>
              </a:ext>
            </a:extLst>
          </p:cNvPr>
          <p:cNvSpPr>
            <a:spLocks noGrp="1"/>
          </p:cNvSpPr>
          <p:nvPr>
            <p:ph type="title"/>
          </p:nvPr>
        </p:nvSpPr>
        <p:spPr>
          <a:xfrm>
            <a:off x="228600" y="228600"/>
            <a:ext cx="8686800" cy="762001"/>
          </a:xfrm>
        </p:spPr>
        <p:txBody>
          <a:bodyPr/>
          <a:lstStyle/>
          <a:p>
            <a:pPr algn="ctr"/>
            <a:r>
              <a:rPr lang="en-US" sz="2800" dirty="0"/>
              <a:t>What is a Learning Health Care System?</a:t>
            </a:r>
          </a:p>
        </p:txBody>
      </p:sp>
      <p:pic>
        <p:nvPicPr>
          <p:cNvPr id="12" name="Picture 11">
            <a:extLst>
              <a:ext uri="{FF2B5EF4-FFF2-40B4-BE49-F238E27FC236}">
                <a16:creationId xmlns:a16="http://schemas.microsoft.com/office/drawing/2014/main" id="{D8E58CBB-434A-534C-9A9D-1D7C2C6B101A}"/>
              </a:ext>
            </a:extLst>
          </p:cNvPr>
          <p:cNvPicPr>
            <a:picLocks noChangeAspect="1"/>
          </p:cNvPicPr>
          <p:nvPr/>
        </p:nvPicPr>
        <p:blipFill>
          <a:blip r:embed="rId2"/>
          <a:stretch>
            <a:fillRect/>
          </a:stretch>
        </p:blipFill>
        <p:spPr>
          <a:xfrm>
            <a:off x="6477000" y="5240264"/>
            <a:ext cx="2438400" cy="1566802"/>
          </a:xfrm>
          <a:prstGeom prst="rect">
            <a:avLst/>
          </a:prstGeom>
          <a:effectLst>
            <a:softEdge rad="101600"/>
          </a:effectLst>
        </p:spPr>
      </p:pic>
    </p:spTree>
    <p:extLst>
      <p:ext uri="{BB962C8B-B14F-4D97-AF65-F5344CB8AC3E}">
        <p14:creationId xmlns:p14="http://schemas.microsoft.com/office/powerpoint/2010/main" val="14694841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093304"/>
            <a:ext cx="7258050" cy="1640496"/>
          </a:xfrm>
        </p:spPr>
        <p:txBody>
          <a:bodyPr/>
          <a:lstStyle/>
          <a:p>
            <a:pPr algn="ctr"/>
            <a:r>
              <a:rPr lang="en-US" sz="3200" dirty="0"/>
              <a:t>Building Site and Data Networks for for Pragmatic Trials in the U.S.</a:t>
            </a:r>
          </a:p>
        </p:txBody>
      </p:sp>
    </p:spTree>
    <p:extLst>
      <p:ext uri="{BB962C8B-B14F-4D97-AF65-F5344CB8AC3E}">
        <p14:creationId xmlns:p14="http://schemas.microsoft.com/office/powerpoint/2010/main" val="640579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Arrow Connector 39"/>
          <p:cNvCxnSpPr/>
          <p:nvPr/>
        </p:nvCxnSpPr>
        <p:spPr>
          <a:xfrm>
            <a:off x="3535681" y="3733800"/>
            <a:ext cx="507203" cy="0"/>
          </a:xfrm>
          <a:prstGeom prst="straightConnector1">
            <a:avLst/>
          </a:prstGeom>
          <a:ln>
            <a:solidFill>
              <a:srgbClr val="DE6D1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895350"/>
            <a:ext cx="8001000" cy="857250"/>
          </a:xfrm>
        </p:spPr>
        <p:txBody>
          <a:bodyPr>
            <a:noAutofit/>
          </a:bodyPr>
          <a:lstStyle/>
          <a:p>
            <a:pPr algn="ctr"/>
            <a:r>
              <a:rPr lang="en-US" sz="2100" dirty="0">
                <a:solidFill>
                  <a:schemeClr val="accent4"/>
                </a:solidFill>
              </a:rPr>
              <a:t>Informatics Solutions for Pragmatic Trials: </a:t>
            </a:r>
            <a:br>
              <a:rPr lang="en-US" sz="2100" dirty="0">
                <a:solidFill>
                  <a:schemeClr val="accent4"/>
                </a:solidFill>
              </a:rPr>
            </a:br>
            <a:r>
              <a:rPr lang="en-US" sz="2100" dirty="0">
                <a:solidFill>
                  <a:schemeClr val="accent4"/>
                </a:solidFill>
              </a:rPr>
              <a:t>Developing EHR-based Clinical Research Networks</a:t>
            </a:r>
          </a:p>
        </p:txBody>
      </p:sp>
      <p:cxnSp>
        <p:nvCxnSpPr>
          <p:cNvPr id="4" name="Straight Arrow Connector 3"/>
          <p:cNvCxnSpPr/>
          <p:nvPr/>
        </p:nvCxnSpPr>
        <p:spPr>
          <a:xfrm>
            <a:off x="4602483" y="4548968"/>
            <a:ext cx="586712" cy="0"/>
          </a:xfrm>
          <a:prstGeom prst="straightConnector1">
            <a:avLst/>
          </a:prstGeom>
          <a:ln>
            <a:solidFill>
              <a:srgbClr val="DE6D1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3511415" y="4548968"/>
            <a:ext cx="533375" cy="0"/>
          </a:xfrm>
          <a:prstGeom prst="straightConnector1">
            <a:avLst/>
          </a:prstGeom>
          <a:ln>
            <a:solidFill>
              <a:srgbClr val="DE6D1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686410" y="2868930"/>
            <a:ext cx="533375" cy="0"/>
          </a:xfrm>
          <a:prstGeom prst="straightConnector1">
            <a:avLst/>
          </a:prstGeom>
          <a:ln>
            <a:solidFill>
              <a:srgbClr val="DE6D1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endCxn id="9" idx="2"/>
          </p:cNvCxnSpPr>
          <p:nvPr/>
        </p:nvCxnSpPr>
        <p:spPr>
          <a:xfrm>
            <a:off x="3621402" y="2849750"/>
            <a:ext cx="423387" cy="7619"/>
          </a:xfrm>
          <a:prstGeom prst="straightConnector1">
            <a:avLst/>
          </a:prstGeom>
          <a:ln>
            <a:solidFill>
              <a:srgbClr val="DE6D10"/>
            </a:solidFill>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543550" y="2286001"/>
            <a:ext cx="1282221" cy="3543300"/>
          </a:xfrm>
          <a:prstGeom prst="ellipse">
            <a:avLst/>
          </a:prstGeom>
          <a:solidFill>
            <a:schemeClr val="bg1"/>
          </a:solidFill>
          <a:ln w="38100">
            <a:solidFill>
              <a:srgbClr val="33CCFF"/>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endParaRPr kumimoji="0" lang="en-US" sz="750" dirty="0">
              <a:solidFill>
                <a:prstClr val="black"/>
              </a:solidFill>
              <a:latin typeface="Arial"/>
              <a:ea typeface="ヒラギノ角ゴ Pro W3"/>
            </a:endParaRPr>
          </a:p>
        </p:txBody>
      </p:sp>
      <p:sp>
        <p:nvSpPr>
          <p:cNvPr id="9" name="Cube 8"/>
          <p:cNvSpPr/>
          <p:nvPr/>
        </p:nvSpPr>
        <p:spPr>
          <a:xfrm>
            <a:off x="4044790" y="2477609"/>
            <a:ext cx="848998" cy="662480"/>
          </a:xfrm>
          <a:prstGeom prst="cube">
            <a:avLst>
              <a:gd name="adj" fmla="val 14648"/>
            </a:avLst>
          </a:pr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750" dirty="0">
                <a:solidFill>
                  <a:prstClr val="black"/>
                </a:solidFill>
                <a:latin typeface="Arial"/>
                <a:ea typeface="ヒラギノ角ゴ Pro W3"/>
              </a:rPr>
              <a:t>Internal Data Warehouse</a:t>
            </a:r>
          </a:p>
        </p:txBody>
      </p:sp>
      <p:sp>
        <p:nvSpPr>
          <p:cNvPr id="11" name="Flowchart: Magnetic Disk 10"/>
          <p:cNvSpPr/>
          <p:nvPr/>
        </p:nvSpPr>
        <p:spPr>
          <a:xfrm>
            <a:off x="5184959" y="2477609"/>
            <a:ext cx="606323" cy="662480"/>
          </a:xfrm>
          <a:prstGeom prst="flowChartMagneticDisk">
            <a:avLst/>
          </a:prstGeom>
          <a:solidFill>
            <a:schemeClr val="accent2">
              <a:lumMod val="40000"/>
              <a:lumOff val="60000"/>
            </a:schemeClr>
          </a:solidFill>
          <a:ln>
            <a:solidFill>
              <a:srgbClr val="33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675" b="1" dirty="0">
                <a:solidFill>
                  <a:prstClr val="black"/>
                </a:solidFill>
                <a:latin typeface="Arial"/>
                <a:ea typeface="ヒラギノ角ゴ Pro W3"/>
              </a:rPr>
              <a:t>Research</a:t>
            </a:r>
          </a:p>
          <a:p>
            <a:pPr algn="ctr" defTabSz="685800" eaLnBrk="1" fontAlgn="auto" hangingPunct="1">
              <a:spcBef>
                <a:spcPts val="0"/>
              </a:spcBef>
              <a:spcAft>
                <a:spcPts val="0"/>
              </a:spcAft>
              <a:buNone/>
              <a:defRPr/>
            </a:pPr>
            <a:r>
              <a:rPr kumimoji="0" lang="en-US" sz="675" b="1" dirty="0" err="1">
                <a:solidFill>
                  <a:prstClr val="black"/>
                </a:solidFill>
                <a:latin typeface="Arial"/>
                <a:ea typeface="ヒラギノ角ゴ Pro W3"/>
              </a:rPr>
              <a:t>Datamart</a:t>
            </a:r>
            <a:endParaRPr kumimoji="0" lang="en-US" sz="675" b="1" dirty="0">
              <a:solidFill>
                <a:prstClr val="black"/>
              </a:solidFill>
              <a:latin typeface="Arial"/>
              <a:ea typeface="ヒラギノ角ゴ Pro W3"/>
            </a:endParaRPr>
          </a:p>
        </p:txBody>
      </p:sp>
      <p:sp>
        <p:nvSpPr>
          <p:cNvPr id="12" name="Flowchart: Magnetic Disk 11"/>
          <p:cNvSpPr/>
          <p:nvPr/>
        </p:nvSpPr>
        <p:spPr>
          <a:xfrm>
            <a:off x="5184959" y="3307489"/>
            <a:ext cx="606324" cy="662480"/>
          </a:xfrm>
          <a:prstGeom prst="flowChartMagneticDisk">
            <a:avLst/>
          </a:prstGeom>
          <a:solidFill>
            <a:schemeClr val="accent2">
              <a:lumMod val="40000"/>
              <a:lumOff val="60000"/>
            </a:schemeClr>
          </a:solidFill>
          <a:ln>
            <a:solidFill>
              <a:srgbClr val="33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675" b="1" dirty="0">
                <a:solidFill>
                  <a:prstClr val="black"/>
                </a:solidFill>
                <a:latin typeface="Arial"/>
                <a:ea typeface="ヒラギノ角ゴ Pro W3"/>
              </a:rPr>
              <a:t>Research </a:t>
            </a:r>
            <a:r>
              <a:rPr kumimoji="0" lang="en-US" sz="675" b="1" dirty="0" err="1">
                <a:solidFill>
                  <a:prstClr val="black"/>
                </a:solidFill>
                <a:latin typeface="Arial"/>
                <a:ea typeface="ヒラギノ角ゴ Pro W3"/>
              </a:rPr>
              <a:t>Datamart</a:t>
            </a:r>
            <a:endParaRPr kumimoji="0" lang="en-US" sz="675" b="1" dirty="0">
              <a:solidFill>
                <a:prstClr val="black"/>
              </a:solidFill>
              <a:latin typeface="Arial"/>
              <a:ea typeface="ヒラギノ角ゴ Pro W3"/>
            </a:endParaRPr>
          </a:p>
        </p:txBody>
      </p:sp>
      <p:sp>
        <p:nvSpPr>
          <p:cNvPr id="13" name="Cube 12"/>
          <p:cNvSpPr/>
          <p:nvPr/>
        </p:nvSpPr>
        <p:spPr>
          <a:xfrm>
            <a:off x="4044790" y="4292519"/>
            <a:ext cx="848998" cy="415020"/>
          </a:xfrm>
          <a:prstGeom prst="cube">
            <a:avLst/>
          </a:pr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750" dirty="0">
                <a:solidFill>
                  <a:prstClr val="black"/>
                </a:solidFill>
                <a:latin typeface="Arial"/>
                <a:ea typeface="ヒラギノ角ゴ Pro W3"/>
              </a:rPr>
              <a:t>Data Warehouse</a:t>
            </a:r>
          </a:p>
        </p:txBody>
      </p:sp>
      <p:sp>
        <p:nvSpPr>
          <p:cNvPr id="14" name="Cube 13"/>
          <p:cNvSpPr/>
          <p:nvPr/>
        </p:nvSpPr>
        <p:spPr>
          <a:xfrm>
            <a:off x="2795190" y="4191649"/>
            <a:ext cx="767160" cy="662480"/>
          </a:xfrm>
          <a:prstGeom prst="cube">
            <a:avLst>
              <a:gd name="adj" fmla="val 14648"/>
            </a:avLst>
          </a:prstGeom>
          <a:solidFill>
            <a:schemeClr val="bg1"/>
          </a:solidFill>
          <a:ln>
            <a:solidFill>
              <a:schemeClr val="tx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900" b="1" dirty="0">
                <a:solidFill>
                  <a:prstClr val="black"/>
                </a:solidFill>
                <a:latin typeface="Arial"/>
                <a:ea typeface="ヒラギノ角ゴ Pro W3"/>
              </a:rPr>
              <a:t>EHR</a:t>
            </a:r>
          </a:p>
        </p:txBody>
      </p:sp>
      <p:sp>
        <p:nvSpPr>
          <p:cNvPr id="15" name="Flowchart: Magnetic Disk 14"/>
          <p:cNvSpPr/>
          <p:nvPr/>
        </p:nvSpPr>
        <p:spPr>
          <a:xfrm>
            <a:off x="5184959" y="4168789"/>
            <a:ext cx="606325" cy="662480"/>
          </a:xfrm>
          <a:prstGeom prst="flowChartMagneticDisk">
            <a:avLst/>
          </a:prstGeom>
          <a:solidFill>
            <a:schemeClr val="accent2">
              <a:lumMod val="40000"/>
              <a:lumOff val="60000"/>
            </a:schemeClr>
          </a:solidFill>
          <a:ln>
            <a:solidFill>
              <a:srgbClr val="33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675" b="1" dirty="0">
                <a:solidFill>
                  <a:prstClr val="black"/>
                </a:solidFill>
                <a:latin typeface="Arial"/>
                <a:ea typeface="ヒラギノ角ゴ Pro W3"/>
              </a:rPr>
              <a:t>Research </a:t>
            </a:r>
            <a:r>
              <a:rPr kumimoji="0" lang="en-US" sz="675" b="1" dirty="0" err="1">
                <a:solidFill>
                  <a:prstClr val="black"/>
                </a:solidFill>
                <a:latin typeface="Arial"/>
                <a:ea typeface="ヒラギノ角ゴ Pro W3"/>
              </a:rPr>
              <a:t>Datamart</a:t>
            </a:r>
            <a:endParaRPr kumimoji="0" lang="en-US" sz="675" b="1" dirty="0">
              <a:solidFill>
                <a:prstClr val="black"/>
              </a:solidFill>
              <a:latin typeface="Arial"/>
              <a:ea typeface="ヒラギノ角ゴ Pro W3"/>
            </a:endParaRPr>
          </a:p>
        </p:txBody>
      </p:sp>
      <p:sp>
        <p:nvSpPr>
          <p:cNvPr id="17" name="Rectangle 16"/>
          <p:cNvSpPr/>
          <p:nvPr/>
        </p:nvSpPr>
        <p:spPr>
          <a:xfrm>
            <a:off x="1219200" y="1732391"/>
            <a:ext cx="5301771" cy="7822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1500" b="1" dirty="0">
                <a:solidFill>
                  <a:schemeClr val="accent4"/>
                </a:solidFill>
                <a:latin typeface="Arial"/>
                <a:ea typeface="ヒラギノ角ゴ Pro W3"/>
              </a:rPr>
              <a:t>Trial-Specific Clinical Research Network</a:t>
            </a:r>
          </a:p>
        </p:txBody>
      </p:sp>
      <p:sp>
        <p:nvSpPr>
          <p:cNvPr id="18" name="Rectangle 17"/>
          <p:cNvSpPr/>
          <p:nvPr/>
        </p:nvSpPr>
        <p:spPr>
          <a:xfrm>
            <a:off x="1814263" y="2562238"/>
            <a:ext cx="871787" cy="18096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1000" b="1" dirty="0">
                <a:solidFill>
                  <a:schemeClr val="tx1"/>
                </a:solidFill>
                <a:latin typeface="Arial"/>
                <a:ea typeface="ヒラギノ角ゴ Pro W3"/>
              </a:rPr>
              <a:t>Research Site A</a:t>
            </a:r>
          </a:p>
        </p:txBody>
      </p:sp>
      <p:cxnSp>
        <p:nvCxnSpPr>
          <p:cNvPr id="22" name="Straight Arrow Connector 21"/>
          <p:cNvCxnSpPr/>
          <p:nvPr/>
        </p:nvCxnSpPr>
        <p:spPr>
          <a:xfrm>
            <a:off x="4686409" y="3748592"/>
            <a:ext cx="533375" cy="0"/>
          </a:xfrm>
          <a:prstGeom prst="straightConnector1">
            <a:avLst/>
          </a:prstGeom>
          <a:ln>
            <a:solidFill>
              <a:srgbClr val="DE6D10"/>
            </a:solidFill>
            <a:tailEnd type="arrow"/>
          </a:ln>
        </p:spPr>
        <p:style>
          <a:lnRef idx="2">
            <a:schemeClr val="accent1"/>
          </a:lnRef>
          <a:fillRef idx="0">
            <a:schemeClr val="accent1"/>
          </a:fillRef>
          <a:effectRef idx="1">
            <a:schemeClr val="accent1"/>
          </a:effectRef>
          <a:fontRef idx="minor">
            <a:schemeClr val="tx1"/>
          </a:fontRef>
        </p:style>
      </p:cxnSp>
      <p:sp>
        <p:nvSpPr>
          <p:cNvPr id="23" name="Cube 22"/>
          <p:cNvSpPr/>
          <p:nvPr/>
        </p:nvSpPr>
        <p:spPr>
          <a:xfrm>
            <a:off x="4044789" y="3327717"/>
            <a:ext cx="848998" cy="662480"/>
          </a:xfrm>
          <a:prstGeom prst="cube">
            <a:avLst>
              <a:gd name="adj" fmla="val 14648"/>
            </a:avLst>
          </a:pr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750" dirty="0">
                <a:solidFill>
                  <a:prstClr val="black"/>
                </a:solidFill>
                <a:latin typeface="Arial"/>
                <a:ea typeface="ヒラギノ角ゴ Pro W3"/>
              </a:rPr>
              <a:t>Internal Data Warehouse</a:t>
            </a:r>
          </a:p>
        </p:txBody>
      </p:sp>
      <p:cxnSp>
        <p:nvCxnSpPr>
          <p:cNvPr id="24" name="Straight Arrow Connector 23"/>
          <p:cNvCxnSpPr>
            <a:stCxn id="25" idx="5"/>
          </p:cNvCxnSpPr>
          <p:nvPr/>
        </p:nvCxnSpPr>
        <p:spPr>
          <a:xfrm flipV="1">
            <a:off x="4902838" y="4582839"/>
            <a:ext cx="316947" cy="393133"/>
          </a:xfrm>
          <a:prstGeom prst="straightConnector1">
            <a:avLst/>
          </a:prstGeom>
          <a:ln>
            <a:solidFill>
              <a:srgbClr val="DE6D10"/>
            </a:solidFill>
            <a:tailEnd type="arrow"/>
          </a:ln>
        </p:spPr>
        <p:style>
          <a:lnRef idx="2">
            <a:schemeClr val="accent1"/>
          </a:lnRef>
          <a:fillRef idx="0">
            <a:schemeClr val="accent1"/>
          </a:fillRef>
          <a:effectRef idx="1">
            <a:schemeClr val="accent1"/>
          </a:effectRef>
          <a:fontRef idx="minor">
            <a:schemeClr val="tx1"/>
          </a:fontRef>
        </p:style>
      </p:cxnSp>
      <p:sp>
        <p:nvSpPr>
          <p:cNvPr id="25" name="Cube 24"/>
          <p:cNvSpPr/>
          <p:nvPr/>
        </p:nvSpPr>
        <p:spPr>
          <a:xfrm>
            <a:off x="4053841" y="4800601"/>
            <a:ext cx="848998" cy="467656"/>
          </a:xfrm>
          <a:prstGeom prst="cube">
            <a:avLst/>
          </a:prstGeom>
          <a:solidFill>
            <a:schemeClr val="bg1"/>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750" dirty="0">
                <a:solidFill>
                  <a:prstClr val="black"/>
                </a:solidFill>
                <a:latin typeface="Arial"/>
                <a:ea typeface="ヒラギノ角ゴ Pro W3"/>
              </a:rPr>
              <a:t>Centralized disease registry</a:t>
            </a:r>
          </a:p>
        </p:txBody>
      </p:sp>
      <p:cxnSp>
        <p:nvCxnSpPr>
          <p:cNvPr id="27" name="Straight Connector 26"/>
          <p:cNvCxnSpPr/>
          <p:nvPr/>
        </p:nvCxnSpPr>
        <p:spPr>
          <a:xfrm>
            <a:off x="6172200" y="2145221"/>
            <a:ext cx="0" cy="380961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752601" y="2423760"/>
            <a:ext cx="4272445" cy="774930"/>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None/>
              <a:defRPr/>
            </a:pPr>
            <a:endParaRPr kumimoji="0" lang="en-US" sz="1350">
              <a:solidFill>
                <a:prstClr val="white"/>
              </a:solidFill>
              <a:latin typeface="Arial"/>
              <a:ea typeface="ヒラギノ角ゴ Pro W3"/>
            </a:endParaRPr>
          </a:p>
        </p:txBody>
      </p:sp>
      <p:sp>
        <p:nvSpPr>
          <p:cNvPr id="32" name="Rounded Rectangle 31"/>
          <p:cNvSpPr/>
          <p:nvPr/>
        </p:nvSpPr>
        <p:spPr>
          <a:xfrm>
            <a:off x="1752601" y="3282720"/>
            <a:ext cx="4272445" cy="774930"/>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None/>
              <a:defRPr/>
            </a:pPr>
            <a:endParaRPr kumimoji="0" lang="en-US" sz="1350">
              <a:solidFill>
                <a:prstClr val="white"/>
              </a:solidFill>
              <a:latin typeface="Arial"/>
              <a:ea typeface="ヒラギノ角ゴ Pro W3"/>
            </a:endParaRPr>
          </a:p>
        </p:txBody>
      </p:sp>
      <p:sp>
        <p:nvSpPr>
          <p:cNvPr id="33" name="Rounded Rectangle 32"/>
          <p:cNvSpPr/>
          <p:nvPr/>
        </p:nvSpPr>
        <p:spPr>
          <a:xfrm>
            <a:off x="1752601" y="4139970"/>
            <a:ext cx="4272445" cy="1232131"/>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None/>
              <a:defRPr/>
            </a:pPr>
            <a:endParaRPr kumimoji="0" lang="en-US" sz="1350">
              <a:solidFill>
                <a:prstClr val="white"/>
              </a:solidFill>
              <a:latin typeface="Arial"/>
              <a:ea typeface="ヒラギノ角ゴ Pro W3"/>
            </a:endParaRPr>
          </a:p>
        </p:txBody>
      </p:sp>
      <p:sp>
        <p:nvSpPr>
          <p:cNvPr id="35" name="Rectangle 34"/>
          <p:cNvSpPr/>
          <p:nvPr/>
        </p:nvSpPr>
        <p:spPr>
          <a:xfrm>
            <a:off x="1814263" y="3476638"/>
            <a:ext cx="871787" cy="18096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1000" b="1" dirty="0">
                <a:solidFill>
                  <a:schemeClr val="tx1"/>
                </a:solidFill>
                <a:latin typeface="Arial"/>
                <a:ea typeface="ヒラギノ角ゴ Pro W3"/>
              </a:rPr>
              <a:t>Research Site B</a:t>
            </a:r>
          </a:p>
        </p:txBody>
      </p:sp>
      <p:sp>
        <p:nvSpPr>
          <p:cNvPr id="36" name="Rectangle 35"/>
          <p:cNvSpPr/>
          <p:nvPr/>
        </p:nvSpPr>
        <p:spPr>
          <a:xfrm>
            <a:off x="1814263" y="4391038"/>
            <a:ext cx="871787" cy="18096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1000" b="1" dirty="0">
                <a:solidFill>
                  <a:schemeClr val="tx1"/>
                </a:solidFill>
                <a:latin typeface="Arial"/>
                <a:ea typeface="ヒラギノ角ゴ Pro W3"/>
              </a:rPr>
              <a:t>Research Site C</a:t>
            </a:r>
          </a:p>
        </p:txBody>
      </p:sp>
      <p:sp>
        <p:nvSpPr>
          <p:cNvPr id="41" name="Flowchart: Magnetic Disk 40"/>
          <p:cNvSpPr/>
          <p:nvPr/>
        </p:nvSpPr>
        <p:spPr>
          <a:xfrm>
            <a:off x="6743700" y="3429000"/>
            <a:ext cx="1200150" cy="130493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1350" dirty="0">
                <a:solidFill>
                  <a:schemeClr val="accent4"/>
                </a:solidFill>
                <a:latin typeface="Arial"/>
                <a:ea typeface="ヒラギノ角ゴ Pro W3"/>
              </a:rPr>
              <a:t>Integrated</a:t>
            </a:r>
          </a:p>
          <a:p>
            <a:pPr algn="ctr" defTabSz="685800" eaLnBrk="1" fontAlgn="auto" hangingPunct="1">
              <a:spcBef>
                <a:spcPts val="0"/>
              </a:spcBef>
              <a:spcAft>
                <a:spcPts val="0"/>
              </a:spcAft>
              <a:buNone/>
              <a:defRPr/>
            </a:pPr>
            <a:r>
              <a:rPr kumimoji="0" lang="en-US" sz="1350" dirty="0">
                <a:solidFill>
                  <a:schemeClr val="accent4"/>
                </a:solidFill>
                <a:latin typeface="Arial"/>
                <a:ea typeface="ヒラギノ角ゴ Pro W3"/>
              </a:rPr>
              <a:t>Clinical Trial Database</a:t>
            </a:r>
          </a:p>
        </p:txBody>
      </p:sp>
      <p:cxnSp>
        <p:nvCxnSpPr>
          <p:cNvPr id="42" name="Straight Connector 41"/>
          <p:cNvCxnSpPr/>
          <p:nvPr/>
        </p:nvCxnSpPr>
        <p:spPr>
          <a:xfrm>
            <a:off x="5719271" y="3039634"/>
            <a:ext cx="1028700" cy="1085850"/>
          </a:xfrm>
          <a:prstGeom prst="line">
            <a:avLst/>
          </a:prstGeom>
          <a:ln w="19050">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cxnSpLocks/>
            <a:stCxn id="15" idx="4"/>
          </p:cNvCxnSpPr>
          <p:nvPr/>
        </p:nvCxnSpPr>
        <p:spPr>
          <a:xfrm flipV="1">
            <a:off x="5791284" y="4168791"/>
            <a:ext cx="952416" cy="331238"/>
          </a:xfrm>
          <a:prstGeom prst="line">
            <a:avLst/>
          </a:prstGeom>
          <a:ln w="19050">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cxnSpLocks/>
            <a:stCxn id="12" idx="4"/>
          </p:cNvCxnSpPr>
          <p:nvPr/>
        </p:nvCxnSpPr>
        <p:spPr>
          <a:xfrm>
            <a:off x="5791283" y="3638729"/>
            <a:ext cx="952417" cy="530060"/>
          </a:xfrm>
          <a:prstGeom prst="line">
            <a:avLst/>
          </a:prstGeom>
          <a:ln w="19050">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sp>
        <p:nvSpPr>
          <p:cNvPr id="53" name="Content Placeholder 4"/>
          <p:cNvSpPr txBox="1">
            <a:spLocks/>
          </p:cNvSpPr>
          <p:nvPr/>
        </p:nvSpPr>
        <p:spPr>
          <a:xfrm>
            <a:off x="6867525" y="5067646"/>
            <a:ext cx="1514475" cy="647354"/>
          </a:xfrm>
          <a:prstGeom prst="rect">
            <a:avLst/>
          </a:prstGeom>
        </p:spPr>
        <p:txBody>
          <a:bodyPr>
            <a:noAutofit/>
          </a:bodyPr>
          <a:lstStyle>
            <a:lvl1pPr marL="292100" indent="-292100" algn="l" defTabSz="457200" rtl="0" eaLnBrk="1" latinLnBrk="0" hangingPunct="1">
              <a:lnSpc>
                <a:spcPct val="95000"/>
              </a:lnSpc>
              <a:spcBef>
                <a:spcPts val="1000"/>
              </a:spcBef>
              <a:buSzPct val="120000"/>
              <a:buFontTx/>
              <a:buBlip>
                <a:blip r:embed="rId3"/>
              </a:buBlip>
              <a:defRPr sz="2200" kern="1200">
                <a:solidFill>
                  <a:srgbClr val="58595B"/>
                </a:solidFill>
                <a:latin typeface="+mn-lt"/>
                <a:ea typeface="+mn-ea"/>
                <a:cs typeface="+mn-cs"/>
              </a:defRPr>
            </a:lvl1pPr>
            <a:lvl2pPr marL="742950" indent="-285750" algn="l" defTabSz="457200" rtl="0" eaLnBrk="1" latinLnBrk="0" hangingPunct="1">
              <a:lnSpc>
                <a:spcPct val="95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95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fontAlgn="auto">
              <a:spcBef>
                <a:spcPts val="750"/>
              </a:spcBef>
              <a:spcAft>
                <a:spcPts val="0"/>
              </a:spcAft>
              <a:buNone/>
              <a:defRPr/>
            </a:pPr>
            <a:r>
              <a:rPr kumimoji="0" lang="en-US" sz="1350" dirty="0">
                <a:solidFill>
                  <a:schemeClr val="accent4"/>
                </a:solidFill>
                <a:latin typeface="Arial"/>
                <a:ea typeface="ヒラギノ角ゴ Pro W3"/>
              </a:rPr>
              <a:t>EHR data can auto-populate part of the trial database</a:t>
            </a:r>
          </a:p>
        </p:txBody>
      </p:sp>
      <p:sp>
        <p:nvSpPr>
          <p:cNvPr id="57" name="Cube 56"/>
          <p:cNvSpPr/>
          <p:nvPr/>
        </p:nvSpPr>
        <p:spPr>
          <a:xfrm>
            <a:off x="2818050" y="3333750"/>
            <a:ext cx="767160" cy="662480"/>
          </a:xfrm>
          <a:prstGeom prst="cube">
            <a:avLst>
              <a:gd name="adj" fmla="val 14648"/>
            </a:avLst>
          </a:prstGeom>
          <a:solidFill>
            <a:schemeClr val="bg1"/>
          </a:solidFill>
          <a:ln>
            <a:solidFill>
              <a:schemeClr val="tx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900" b="1" dirty="0">
                <a:solidFill>
                  <a:prstClr val="black"/>
                </a:solidFill>
                <a:latin typeface="Arial"/>
                <a:ea typeface="ヒラギノ角ゴ Pro W3"/>
              </a:rPr>
              <a:t>EHR</a:t>
            </a:r>
          </a:p>
        </p:txBody>
      </p:sp>
      <p:sp>
        <p:nvSpPr>
          <p:cNvPr id="58" name="Cube 57"/>
          <p:cNvSpPr/>
          <p:nvPr/>
        </p:nvSpPr>
        <p:spPr>
          <a:xfrm>
            <a:off x="2827020" y="2465070"/>
            <a:ext cx="767160" cy="662480"/>
          </a:xfrm>
          <a:prstGeom prst="cube">
            <a:avLst>
              <a:gd name="adj" fmla="val 14648"/>
            </a:avLst>
          </a:prstGeom>
          <a:solidFill>
            <a:schemeClr val="bg1"/>
          </a:solidFill>
          <a:ln>
            <a:solidFill>
              <a:schemeClr val="tx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defRPr/>
            </a:pPr>
            <a:r>
              <a:rPr kumimoji="0" lang="en-US" sz="900" b="1" dirty="0">
                <a:solidFill>
                  <a:prstClr val="black"/>
                </a:solidFill>
                <a:latin typeface="Arial"/>
                <a:ea typeface="ヒラギノ角ゴ Pro W3"/>
              </a:rPr>
              <a:t>EHR</a:t>
            </a:r>
          </a:p>
        </p:txBody>
      </p:sp>
    </p:spTree>
    <p:extLst>
      <p:ext uri="{BB962C8B-B14F-4D97-AF65-F5344CB8AC3E}">
        <p14:creationId xmlns:p14="http://schemas.microsoft.com/office/powerpoint/2010/main" val="323385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E1D9C8-0730-E647-A894-932E88BA426B}"/>
              </a:ext>
            </a:extLst>
          </p:cNvPr>
          <p:cNvSpPr>
            <a:spLocks noGrp="1"/>
          </p:cNvSpPr>
          <p:nvPr>
            <p:ph type="title"/>
          </p:nvPr>
        </p:nvSpPr>
        <p:spPr/>
        <p:txBody>
          <a:bodyPr/>
          <a:lstStyle/>
          <a:p>
            <a:pPr algn="ctr"/>
            <a:r>
              <a:rPr lang="en-US" sz="2400" dirty="0"/>
              <a:t>Approaches for Obtaining EHR Data for Trials (1)</a:t>
            </a:r>
          </a:p>
        </p:txBody>
      </p:sp>
      <p:sp>
        <p:nvSpPr>
          <p:cNvPr id="5" name="Content Placeholder 4">
            <a:extLst>
              <a:ext uri="{FF2B5EF4-FFF2-40B4-BE49-F238E27FC236}">
                <a16:creationId xmlns:a16="http://schemas.microsoft.com/office/drawing/2014/main" id="{CFE6BFC0-C735-4047-B0F2-41D0E09FD19A}"/>
              </a:ext>
            </a:extLst>
          </p:cNvPr>
          <p:cNvSpPr>
            <a:spLocks noGrp="1"/>
          </p:cNvSpPr>
          <p:nvPr>
            <p:ph idx="1"/>
          </p:nvPr>
        </p:nvSpPr>
        <p:spPr/>
        <p:txBody>
          <a:bodyPr>
            <a:normAutofit lnSpcReduction="10000"/>
          </a:bodyPr>
          <a:lstStyle/>
          <a:p>
            <a:r>
              <a:rPr lang="en-US" b="1" dirty="0">
                <a:solidFill>
                  <a:schemeClr val="tx2"/>
                </a:solidFill>
              </a:rPr>
              <a:t>Distributed Research Network</a:t>
            </a:r>
          </a:p>
          <a:p>
            <a:pPr lvl="1"/>
            <a:r>
              <a:rPr lang="en-US" sz="1800" dirty="0">
                <a:solidFill>
                  <a:schemeClr val="tx2"/>
                </a:solidFill>
              </a:rPr>
              <a:t>Send query to sites who have data in pre-existing format (common data model data standards)</a:t>
            </a:r>
          </a:p>
          <a:p>
            <a:pPr lvl="1"/>
            <a:r>
              <a:rPr lang="en-US" sz="1800" dirty="0">
                <a:solidFill>
                  <a:schemeClr val="tx2"/>
                </a:solidFill>
              </a:rPr>
              <a:t>Sites return results (e.g., aggregate counts, summary statistics, patient-level records, </a:t>
            </a:r>
            <a:r>
              <a:rPr lang="en-US" sz="1800" dirty="0" err="1">
                <a:solidFill>
                  <a:schemeClr val="tx2"/>
                </a:solidFill>
              </a:rPr>
              <a:t>etc</a:t>
            </a:r>
            <a:r>
              <a:rPr lang="en-US" sz="1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endParaRPr lang="en-US" dirty="0">
              <a:solidFill>
                <a:schemeClr val="tx2"/>
              </a:solidFill>
            </a:endParaRPr>
          </a:p>
        </p:txBody>
      </p:sp>
      <p:cxnSp>
        <p:nvCxnSpPr>
          <p:cNvPr id="7" name="Straight Connector 6">
            <a:extLst>
              <a:ext uri="{FF2B5EF4-FFF2-40B4-BE49-F238E27FC236}">
                <a16:creationId xmlns:a16="http://schemas.microsoft.com/office/drawing/2014/main" id="{86678566-161B-A84E-9295-9F26EB24896A}"/>
              </a:ext>
            </a:extLst>
          </p:cNvPr>
          <p:cNvCxnSpPr>
            <a:cxnSpLocks/>
          </p:cNvCxnSpPr>
          <p:nvPr/>
        </p:nvCxnSpPr>
        <p:spPr>
          <a:xfrm>
            <a:off x="3646098" y="3365111"/>
            <a:ext cx="0" cy="3234436"/>
          </a:xfrm>
          <a:prstGeom prst="line">
            <a:avLst/>
          </a:prstGeom>
          <a:noFill/>
          <a:ln w="57150" cap="flat" cmpd="sng" algn="ctr">
            <a:solidFill>
              <a:schemeClr val="bg1">
                <a:lumMod val="85000"/>
              </a:schemeClr>
            </a:solidFill>
            <a:prstDash val="solid"/>
            <a:tailEnd type="none"/>
          </a:ln>
          <a:effectLst/>
        </p:spPr>
      </p:cxnSp>
      <p:cxnSp>
        <p:nvCxnSpPr>
          <p:cNvPr id="8" name="Straight Arrow Connector 7">
            <a:extLst>
              <a:ext uri="{FF2B5EF4-FFF2-40B4-BE49-F238E27FC236}">
                <a16:creationId xmlns:a16="http://schemas.microsoft.com/office/drawing/2014/main" id="{38574890-807B-684A-A06B-AF8A7694AB48}"/>
              </a:ext>
            </a:extLst>
          </p:cNvPr>
          <p:cNvCxnSpPr>
            <a:cxnSpLocks/>
          </p:cNvCxnSpPr>
          <p:nvPr/>
        </p:nvCxnSpPr>
        <p:spPr>
          <a:xfrm flipV="1">
            <a:off x="1497719" y="4038879"/>
            <a:ext cx="0" cy="696668"/>
          </a:xfrm>
          <a:prstGeom prst="straightConnector1">
            <a:avLst/>
          </a:prstGeom>
          <a:noFill/>
          <a:ln w="82550" cap="flat" cmpd="sng" algn="ctr">
            <a:solidFill>
              <a:schemeClr val="tx2"/>
            </a:solidFill>
            <a:prstDash val="solid"/>
            <a:headEnd type="triangle"/>
            <a:tailEnd type="triangle"/>
          </a:ln>
          <a:effectLst/>
        </p:spPr>
      </p:cxnSp>
      <p:grpSp>
        <p:nvGrpSpPr>
          <p:cNvPr id="9" name="Group 8">
            <a:extLst>
              <a:ext uri="{FF2B5EF4-FFF2-40B4-BE49-F238E27FC236}">
                <a16:creationId xmlns:a16="http://schemas.microsoft.com/office/drawing/2014/main" id="{A6A5D10C-0491-6045-B691-7545FCA631BD}"/>
              </a:ext>
            </a:extLst>
          </p:cNvPr>
          <p:cNvGrpSpPr/>
          <p:nvPr/>
        </p:nvGrpSpPr>
        <p:grpSpPr>
          <a:xfrm>
            <a:off x="707227" y="4853078"/>
            <a:ext cx="1583644" cy="1580985"/>
            <a:chOff x="405744" y="3521652"/>
            <a:chExt cx="1815396" cy="1812348"/>
          </a:xfrm>
        </p:grpSpPr>
        <p:pic>
          <p:nvPicPr>
            <p:cNvPr id="10" name="Picture 9">
              <a:extLst>
                <a:ext uri="{FF2B5EF4-FFF2-40B4-BE49-F238E27FC236}">
                  <a16:creationId xmlns:a16="http://schemas.microsoft.com/office/drawing/2014/main" id="{7AE189B4-4A46-2D43-99EB-5EF1B07587B0}"/>
                </a:ext>
              </a:extLst>
            </p:cNvPr>
            <p:cNvPicPr>
              <a:picLocks noChangeAspect="1"/>
            </p:cNvPicPr>
            <p:nvPr/>
          </p:nvPicPr>
          <p:blipFill>
            <a:blip r:embed="rId2"/>
            <a:stretch>
              <a:fillRect/>
            </a:stretch>
          </p:blipFill>
          <p:spPr>
            <a:xfrm>
              <a:off x="412776" y="3525636"/>
              <a:ext cx="1808364" cy="1808364"/>
            </a:xfrm>
            <a:prstGeom prst="rect">
              <a:avLst/>
            </a:prstGeom>
            <a:ln w="12700">
              <a:noFill/>
            </a:ln>
          </p:spPr>
        </p:pic>
        <p:sp>
          <p:nvSpPr>
            <p:cNvPr id="11" name="Oval 10">
              <a:extLst>
                <a:ext uri="{FF2B5EF4-FFF2-40B4-BE49-F238E27FC236}">
                  <a16:creationId xmlns:a16="http://schemas.microsoft.com/office/drawing/2014/main" id="{82178384-912A-6644-B6E0-7BB2F5B54484}"/>
                </a:ext>
              </a:extLst>
            </p:cNvPr>
            <p:cNvSpPr/>
            <p:nvPr/>
          </p:nvSpPr>
          <p:spPr>
            <a:xfrm>
              <a:off x="405744" y="3521652"/>
              <a:ext cx="1812348" cy="1812348"/>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43EB805F-4799-084A-ADF0-2B22BE700D54}"/>
              </a:ext>
            </a:extLst>
          </p:cNvPr>
          <p:cNvSpPr txBox="1"/>
          <p:nvPr/>
        </p:nvSpPr>
        <p:spPr>
          <a:xfrm>
            <a:off x="913078" y="3379608"/>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EHR</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F0E1B069-BFAE-5544-B4F2-458ED2BB17C3}"/>
              </a:ext>
            </a:extLst>
          </p:cNvPr>
          <p:cNvSpPr txBox="1"/>
          <p:nvPr/>
        </p:nvSpPr>
        <p:spPr>
          <a:xfrm>
            <a:off x="4815201" y="5266715"/>
            <a:ext cx="1944618" cy="683567"/>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ts val="206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Study-Specific </a:t>
            </a:r>
            <a:br>
              <a:rPr kumimoji="0" lang="en-US" sz="1800" b="1" i="0" u="none" strike="noStrike" kern="1200" cap="none" spc="0" normalizeH="0" baseline="0" noProof="0" dirty="0">
                <a:ln>
                  <a:noFill/>
                </a:ln>
                <a:solidFill>
                  <a:srgbClr val="FFFFFF"/>
                </a:solidFill>
                <a:effectLst/>
                <a:uLnTx/>
                <a:uFillTx/>
                <a:latin typeface="Arial"/>
                <a:ea typeface="+mn-ea"/>
                <a:cs typeface="+mn-cs"/>
              </a:rPr>
            </a:br>
            <a:r>
              <a:rPr kumimoji="0" lang="en-US" sz="1800" b="1" i="0" u="none" strike="noStrike" kern="1200" cap="none" spc="0" normalizeH="0" baseline="0" noProof="0" dirty="0">
                <a:ln>
                  <a:noFill/>
                </a:ln>
                <a:solidFill>
                  <a:srgbClr val="FFFFFF"/>
                </a:solidFill>
                <a:effectLst/>
                <a:uLnTx/>
                <a:uFillTx/>
                <a:latin typeface="Arial"/>
                <a:ea typeface="+mn-ea"/>
                <a:cs typeface="+mn-cs"/>
              </a:rPr>
              <a:t>Database</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8D5F7518-B718-DB43-82DA-118148476E74}"/>
              </a:ext>
            </a:extLst>
          </p:cNvPr>
          <p:cNvGrpSpPr/>
          <p:nvPr/>
        </p:nvGrpSpPr>
        <p:grpSpPr>
          <a:xfrm>
            <a:off x="7396379" y="5107079"/>
            <a:ext cx="1080036" cy="1076448"/>
            <a:chOff x="5285998" y="1122998"/>
            <a:chExt cx="1586255" cy="1580985"/>
          </a:xfrm>
        </p:grpSpPr>
        <p:pic>
          <p:nvPicPr>
            <p:cNvPr id="15" name="Picture 14">
              <a:extLst>
                <a:ext uri="{FF2B5EF4-FFF2-40B4-BE49-F238E27FC236}">
                  <a16:creationId xmlns:a16="http://schemas.microsoft.com/office/drawing/2014/main" id="{56876A85-0D1D-CE49-90D4-6A7FD311ED46}"/>
                </a:ext>
              </a:extLst>
            </p:cNvPr>
            <p:cNvPicPr>
              <a:picLocks noChangeAspect="1"/>
            </p:cNvPicPr>
            <p:nvPr/>
          </p:nvPicPr>
          <p:blipFill>
            <a:blip r:embed="rId3"/>
            <a:stretch>
              <a:fillRect/>
            </a:stretch>
          </p:blipFill>
          <p:spPr>
            <a:xfrm>
              <a:off x="5285998" y="1122998"/>
              <a:ext cx="1586255" cy="1580985"/>
            </a:xfrm>
            <a:prstGeom prst="rect">
              <a:avLst/>
            </a:prstGeom>
          </p:spPr>
        </p:pic>
        <p:sp>
          <p:nvSpPr>
            <p:cNvPr id="16" name="Oval 15">
              <a:extLst>
                <a:ext uri="{FF2B5EF4-FFF2-40B4-BE49-F238E27FC236}">
                  <a16:creationId xmlns:a16="http://schemas.microsoft.com/office/drawing/2014/main" id="{9A4381D4-1556-3D4E-AC0C-F6C30A18B4EC}"/>
                </a:ext>
              </a:extLst>
            </p:cNvPr>
            <p:cNvSpPr/>
            <p:nvPr/>
          </p:nvSpPr>
          <p:spPr>
            <a:xfrm>
              <a:off x="5288657" y="1122998"/>
              <a:ext cx="1580985" cy="1580985"/>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CD3743BF-BCED-FC42-964C-C1644D0E5F9A}"/>
              </a:ext>
            </a:extLst>
          </p:cNvPr>
          <p:cNvSpPr txBox="1"/>
          <p:nvPr/>
        </p:nvSpPr>
        <p:spPr>
          <a:xfrm>
            <a:off x="7280038" y="6155272"/>
            <a:ext cx="131271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Analysis</a:t>
            </a:r>
          </a:p>
        </p:txBody>
      </p:sp>
      <p:cxnSp>
        <p:nvCxnSpPr>
          <p:cNvPr id="18" name="Straight Arrow Connector 17">
            <a:extLst>
              <a:ext uri="{FF2B5EF4-FFF2-40B4-BE49-F238E27FC236}">
                <a16:creationId xmlns:a16="http://schemas.microsoft.com/office/drawing/2014/main" id="{FCD1E2B3-1583-0E48-B291-2283652C9382}"/>
              </a:ext>
            </a:extLst>
          </p:cNvPr>
          <p:cNvCxnSpPr>
            <a:cxnSpLocks/>
          </p:cNvCxnSpPr>
          <p:nvPr/>
        </p:nvCxnSpPr>
        <p:spPr>
          <a:xfrm>
            <a:off x="6840997" y="5649947"/>
            <a:ext cx="474203" cy="0"/>
          </a:xfrm>
          <a:prstGeom prst="straightConnector1">
            <a:avLst/>
          </a:prstGeom>
          <a:noFill/>
          <a:ln w="82550" cap="flat" cmpd="sng" algn="ctr">
            <a:solidFill>
              <a:schemeClr val="tx2"/>
            </a:solidFill>
            <a:prstDash val="solid"/>
            <a:tailEnd type="triangle"/>
          </a:ln>
          <a:effectLst/>
        </p:spPr>
      </p:cxnSp>
      <p:cxnSp>
        <p:nvCxnSpPr>
          <p:cNvPr id="19" name="Straight Arrow Connector 18">
            <a:extLst>
              <a:ext uri="{FF2B5EF4-FFF2-40B4-BE49-F238E27FC236}">
                <a16:creationId xmlns:a16="http://schemas.microsoft.com/office/drawing/2014/main" id="{A8251629-C1AB-9B42-91B3-C9FA798684D2}"/>
              </a:ext>
            </a:extLst>
          </p:cNvPr>
          <p:cNvCxnSpPr>
            <a:cxnSpLocks/>
          </p:cNvCxnSpPr>
          <p:nvPr/>
        </p:nvCxnSpPr>
        <p:spPr>
          <a:xfrm>
            <a:off x="2133600" y="3704873"/>
            <a:ext cx="474203" cy="0"/>
          </a:xfrm>
          <a:prstGeom prst="straightConnector1">
            <a:avLst/>
          </a:prstGeom>
          <a:noFill/>
          <a:ln w="82550" cap="flat" cmpd="sng" algn="ctr">
            <a:solidFill>
              <a:schemeClr val="accent2"/>
            </a:solidFill>
            <a:prstDash val="solid"/>
            <a:tailEnd type="triangle"/>
          </a:ln>
          <a:effectLst/>
        </p:spPr>
      </p:cxnSp>
      <p:sp>
        <p:nvSpPr>
          <p:cNvPr id="20" name="Arc 19">
            <a:extLst>
              <a:ext uri="{FF2B5EF4-FFF2-40B4-BE49-F238E27FC236}">
                <a16:creationId xmlns:a16="http://schemas.microsoft.com/office/drawing/2014/main" id="{685C8FD6-DE56-184E-84DD-7991C757E68C}"/>
              </a:ext>
            </a:extLst>
          </p:cNvPr>
          <p:cNvSpPr/>
          <p:nvPr/>
        </p:nvSpPr>
        <p:spPr>
          <a:xfrm>
            <a:off x="1143000" y="3870984"/>
            <a:ext cx="4767650" cy="2544380"/>
          </a:xfrm>
          <a:prstGeom prst="arc">
            <a:avLst>
              <a:gd name="adj1" fmla="val 16200000"/>
              <a:gd name="adj2" fmla="val 18665"/>
            </a:avLst>
          </a:prstGeom>
          <a:noFill/>
          <a:ln w="82550" cap="flat" cmpd="sng" algn="ctr">
            <a:solidFill>
              <a:schemeClr val="accent2"/>
            </a:solidFill>
            <a:prstDash val="solid"/>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0A6F0E1B-1017-F64F-AAD0-4F579B7394C4}"/>
              </a:ext>
            </a:extLst>
          </p:cNvPr>
          <p:cNvSpPr txBox="1"/>
          <p:nvPr/>
        </p:nvSpPr>
        <p:spPr>
          <a:xfrm>
            <a:off x="2634530" y="3379608"/>
            <a:ext cx="823126"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CDM</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1010B11F-68A8-2242-B68C-6B8456D275A0}"/>
              </a:ext>
            </a:extLst>
          </p:cNvPr>
          <p:cNvSpPr txBox="1"/>
          <p:nvPr/>
        </p:nvSpPr>
        <p:spPr>
          <a:xfrm>
            <a:off x="5239934" y="3790452"/>
            <a:ext cx="24801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1 – Distribute Queries</a:t>
            </a:r>
          </a:p>
        </p:txBody>
      </p:sp>
      <p:sp>
        <p:nvSpPr>
          <p:cNvPr id="23" name="TextBox 22">
            <a:extLst>
              <a:ext uri="{FF2B5EF4-FFF2-40B4-BE49-F238E27FC236}">
                <a16:creationId xmlns:a16="http://schemas.microsoft.com/office/drawing/2014/main" id="{1FC3A8CA-EDF4-3C44-9042-474F0F4C4B94}"/>
              </a:ext>
            </a:extLst>
          </p:cNvPr>
          <p:cNvSpPr txBox="1"/>
          <p:nvPr/>
        </p:nvSpPr>
        <p:spPr>
          <a:xfrm>
            <a:off x="3675611" y="4384057"/>
            <a:ext cx="17927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2 – Receive Output</a:t>
            </a:r>
          </a:p>
        </p:txBody>
      </p:sp>
      <p:sp>
        <p:nvSpPr>
          <p:cNvPr id="24" name="Arc 23">
            <a:extLst>
              <a:ext uri="{FF2B5EF4-FFF2-40B4-BE49-F238E27FC236}">
                <a16:creationId xmlns:a16="http://schemas.microsoft.com/office/drawing/2014/main" id="{96763DF0-5EDE-A548-B593-43AE7E65BCF7}"/>
              </a:ext>
            </a:extLst>
          </p:cNvPr>
          <p:cNvSpPr/>
          <p:nvPr/>
        </p:nvSpPr>
        <p:spPr>
          <a:xfrm>
            <a:off x="762000" y="3629616"/>
            <a:ext cx="5476779" cy="2969931"/>
          </a:xfrm>
          <a:prstGeom prst="arc">
            <a:avLst>
              <a:gd name="adj1" fmla="val 16200000"/>
              <a:gd name="adj2" fmla="val 18665"/>
            </a:avLst>
          </a:prstGeom>
          <a:noFill/>
          <a:ln w="82550" cap="flat" cmpd="sng" algn="ctr">
            <a:solidFill>
              <a:schemeClr val="accent2"/>
            </a:solidFill>
            <a:prstDash val="solid"/>
            <a:headEnd type="triangle"/>
            <a:tailEnd type="non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33589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E1D9C8-0730-E647-A894-932E88BA426B}"/>
              </a:ext>
            </a:extLst>
          </p:cNvPr>
          <p:cNvSpPr>
            <a:spLocks noGrp="1"/>
          </p:cNvSpPr>
          <p:nvPr>
            <p:ph type="title"/>
          </p:nvPr>
        </p:nvSpPr>
        <p:spPr/>
        <p:txBody>
          <a:bodyPr/>
          <a:lstStyle/>
          <a:p>
            <a:pPr algn="ctr"/>
            <a:r>
              <a:rPr lang="en-US" sz="2400" dirty="0"/>
              <a:t>Approaches for Obtaining EHR Data for Trials (2)</a:t>
            </a:r>
          </a:p>
        </p:txBody>
      </p:sp>
      <p:sp>
        <p:nvSpPr>
          <p:cNvPr id="5" name="Content Placeholder 4">
            <a:extLst>
              <a:ext uri="{FF2B5EF4-FFF2-40B4-BE49-F238E27FC236}">
                <a16:creationId xmlns:a16="http://schemas.microsoft.com/office/drawing/2014/main" id="{CFE6BFC0-C735-4047-B0F2-41D0E09FD19A}"/>
              </a:ext>
            </a:extLst>
          </p:cNvPr>
          <p:cNvSpPr>
            <a:spLocks noGrp="1"/>
          </p:cNvSpPr>
          <p:nvPr>
            <p:ph idx="1"/>
          </p:nvPr>
        </p:nvSpPr>
        <p:spPr/>
        <p:txBody>
          <a:bodyPr>
            <a:normAutofit lnSpcReduction="10000"/>
          </a:bodyPr>
          <a:lstStyle/>
          <a:p>
            <a:r>
              <a:rPr lang="en-US" b="1" dirty="0">
                <a:solidFill>
                  <a:schemeClr val="tx2"/>
                </a:solidFill>
              </a:rPr>
              <a:t>Centralized Transformation</a:t>
            </a:r>
          </a:p>
          <a:p>
            <a:pPr lvl="1"/>
            <a:r>
              <a:rPr lang="en-US" sz="1800" dirty="0">
                <a:solidFill>
                  <a:schemeClr val="tx2"/>
                </a:solidFill>
              </a:rPr>
              <a:t>Sites send “raw” EHR data to central coordinating center from their local EHR databases or common data models</a:t>
            </a:r>
          </a:p>
          <a:p>
            <a:pPr lvl="1"/>
            <a:r>
              <a:rPr lang="en-US" sz="1800" dirty="0">
                <a:solidFill>
                  <a:schemeClr val="tx2"/>
                </a:solidFill>
              </a:rPr>
              <a:t>Study coordinating center transforms raw EHR data into target format and runs analyses</a:t>
            </a: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endParaRPr lang="en-US" dirty="0">
              <a:solidFill>
                <a:schemeClr val="tx2"/>
              </a:solidFill>
            </a:endParaRPr>
          </a:p>
        </p:txBody>
      </p:sp>
      <p:cxnSp>
        <p:nvCxnSpPr>
          <p:cNvPr id="6" name="Straight Connector 5">
            <a:extLst>
              <a:ext uri="{FF2B5EF4-FFF2-40B4-BE49-F238E27FC236}">
                <a16:creationId xmlns:a16="http://schemas.microsoft.com/office/drawing/2014/main" id="{F094C67F-4EFB-4948-9ECB-DC1476A76D55}"/>
              </a:ext>
            </a:extLst>
          </p:cNvPr>
          <p:cNvCxnSpPr>
            <a:cxnSpLocks/>
          </p:cNvCxnSpPr>
          <p:nvPr/>
        </p:nvCxnSpPr>
        <p:spPr>
          <a:xfrm>
            <a:off x="3894375" y="3080819"/>
            <a:ext cx="8421" cy="3226193"/>
          </a:xfrm>
          <a:prstGeom prst="line">
            <a:avLst/>
          </a:prstGeom>
          <a:noFill/>
          <a:ln w="57150" cap="flat" cmpd="sng" algn="ctr">
            <a:solidFill>
              <a:schemeClr val="bg1">
                <a:lumMod val="85000"/>
              </a:schemeClr>
            </a:solidFill>
            <a:prstDash val="solid"/>
            <a:tailEnd type="none"/>
          </a:ln>
          <a:effectLst/>
        </p:spPr>
      </p:cxnSp>
      <p:sp>
        <p:nvSpPr>
          <p:cNvPr id="7" name="TextBox 6">
            <a:extLst>
              <a:ext uri="{FF2B5EF4-FFF2-40B4-BE49-F238E27FC236}">
                <a16:creationId xmlns:a16="http://schemas.microsoft.com/office/drawing/2014/main" id="{B9BCFB74-BD31-F148-BDE7-C85A3136ACED}"/>
              </a:ext>
            </a:extLst>
          </p:cNvPr>
          <p:cNvSpPr txBox="1"/>
          <p:nvPr/>
        </p:nvSpPr>
        <p:spPr>
          <a:xfrm>
            <a:off x="913078" y="3216910"/>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EHR</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87BDB826-D118-7142-B24A-A268908D547F}"/>
              </a:ext>
            </a:extLst>
          </p:cNvPr>
          <p:cNvSpPr txBox="1"/>
          <p:nvPr/>
        </p:nvSpPr>
        <p:spPr>
          <a:xfrm>
            <a:off x="5269619" y="4317717"/>
            <a:ext cx="1505219" cy="761998"/>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ts val="206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Study-Specific </a:t>
            </a:r>
            <a:br>
              <a:rPr kumimoji="0" lang="en-US" sz="1600" b="1" i="0" u="none" strike="noStrike" kern="1200" cap="none" spc="0" normalizeH="0" baseline="0" noProof="0" dirty="0">
                <a:ln>
                  <a:noFill/>
                </a:ln>
                <a:solidFill>
                  <a:srgbClr val="FFFFFF"/>
                </a:solidFill>
                <a:effectLst/>
                <a:uLnTx/>
                <a:uFillTx/>
                <a:latin typeface="Arial"/>
                <a:ea typeface="+mn-ea"/>
                <a:cs typeface="+mn-cs"/>
              </a:rPr>
            </a:br>
            <a:r>
              <a:rPr kumimoji="0" lang="en-US" sz="1600" b="1" i="0" u="none" strike="noStrike" kern="1200" cap="none" spc="0" normalizeH="0" baseline="0" noProof="0" dirty="0">
                <a:ln>
                  <a:noFill/>
                </a:ln>
                <a:solidFill>
                  <a:srgbClr val="FFFFFF"/>
                </a:solidFill>
                <a:effectLst/>
                <a:uLnTx/>
                <a:uFillTx/>
                <a:latin typeface="Arial"/>
                <a:ea typeface="+mn-ea"/>
                <a:cs typeface="+mn-cs"/>
              </a:rPr>
              <a:t>Database</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F21F07F1-58BE-E642-9C41-312A18FEBDE8}"/>
              </a:ext>
            </a:extLst>
          </p:cNvPr>
          <p:cNvGrpSpPr/>
          <p:nvPr/>
        </p:nvGrpSpPr>
        <p:grpSpPr>
          <a:xfrm>
            <a:off x="7396379" y="4158084"/>
            <a:ext cx="1080036" cy="1076448"/>
            <a:chOff x="5285998" y="1122998"/>
            <a:chExt cx="1586255" cy="1580985"/>
          </a:xfrm>
        </p:grpSpPr>
        <p:pic>
          <p:nvPicPr>
            <p:cNvPr id="10" name="Picture 9">
              <a:extLst>
                <a:ext uri="{FF2B5EF4-FFF2-40B4-BE49-F238E27FC236}">
                  <a16:creationId xmlns:a16="http://schemas.microsoft.com/office/drawing/2014/main" id="{F7CD7ABF-E546-FC46-894C-B96A28D28EF4}"/>
                </a:ext>
              </a:extLst>
            </p:cNvPr>
            <p:cNvPicPr>
              <a:picLocks noChangeAspect="1"/>
            </p:cNvPicPr>
            <p:nvPr/>
          </p:nvPicPr>
          <p:blipFill>
            <a:blip r:embed="rId2"/>
            <a:stretch>
              <a:fillRect/>
            </a:stretch>
          </p:blipFill>
          <p:spPr>
            <a:xfrm>
              <a:off x="5285998" y="1122998"/>
              <a:ext cx="1586255" cy="1580985"/>
            </a:xfrm>
            <a:prstGeom prst="rect">
              <a:avLst/>
            </a:prstGeom>
          </p:spPr>
        </p:pic>
        <p:sp>
          <p:nvSpPr>
            <p:cNvPr id="11" name="Oval 10">
              <a:extLst>
                <a:ext uri="{FF2B5EF4-FFF2-40B4-BE49-F238E27FC236}">
                  <a16:creationId xmlns:a16="http://schemas.microsoft.com/office/drawing/2014/main" id="{F13989FA-E7B0-C04B-BA1B-CDB69BB4B82B}"/>
                </a:ext>
              </a:extLst>
            </p:cNvPr>
            <p:cNvSpPr/>
            <p:nvPr/>
          </p:nvSpPr>
          <p:spPr>
            <a:xfrm>
              <a:off x="5288657" y="1122998"/>
              <a:ext cx="1580985" cy="1580985"/>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C7FE751E-0796-4544-8469-30E0ADE79FBC}"/>
              </a:ext>
            </a:extLst>
          </p:cNvPr>
          <p:cNvSpPr txBox="1"/>
          <p:nvPr/>
        </p:nvSpPr>
        <p:spPr>
          <a:xfrm>
            <a:off x="7280038" y="5206277"/>
            <a:ext cx="131271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63E89"/>
                </a:solidFill>
                <a:effectLst/>
                <a:uLnTx/>
                <a:uFillTx/>
                <a:latin typeface="Arial"/>
                <a:ea typeface="+mn-ea"/>
                <a:cs typeface="+mn-cs"/>
              </a:rPr>
              <a:t>Analysis</a:t>
            </a:r>
          </a:p>
        </p:txBody>
      </p:sp>
      <p:cxnSp>
        <p:nvCxnSpPr>
          <p:cNvPr id="13" name="Straight Arrow Connector 12">
            <a:extLst>
              <a:ext uri="{FF2B5EF4-FFF2-40B4-BE49-F238E27FC236}">
                <a16:creationId xmlns:a16="http://schemas.microsoft.com/office/drawing/2014/main" id="{B0DF06B6-EB8C-AE41-9A52-6FF73FC1A009}"/>
              </a:ext>
            </a:extLst>
          </p:cNvPr>
          <p:cNvCxnSpPr>
            <a:cxnSpLocks/>
          </p:cNvCxnSpPr>
          <p:nvPr/>
        </p:nvCxnSpPr>
        <p:spPr>
          <a:xfrm>
            <a:off x="6840997" y="4700952"/>
            <a:ext cx="474203" cy="0"/>
          </a:xfrm>
          <a:prstGeom prst="straightConnector1">
            <a:avLst/>
          </a:prstGeom>
          <a:noFill/>
          <a:ln w="82550" cap="flat" cmpd="sng" algn="ctr">
            <a:solidFill>
              <a:schemeClr val="tx2"/>
            </a:solidFill>
            <a:prstDash val="solid"/>
            <a:tailEnd type="triangle"/>
          </a:ln>
          <a:effectLst/>
        </p:spPr>
      </p:cxnSp>
      <p:cxnSp>
        <p:nvCxnSpPr>
          <p:cNvPr id="14" name="Straight Arrow Connector 13">
            <a:extLst>
              <a:ext uri="{FF2B5EF4-FFF2-40B4-BE49-F238E27FC236}">
                <a16:creationId xmlns:a16="http://schemas.microsoft.com/office/drawing/2014/main" id="{69359BFE-2F67-D94E-8C88-0BE4586AA441}"/>
              </a:ext>
            </a:extLst>
          </p:cNvPr>
          <p:cNvCxnSpPr>
            <a:cxnSpLocks/>
          </p:cNvCxnSpPr>
          <p:nvPr/>
        </p:nvCxnSpPr>
        <p:spPr>
          <a:xfrm>
            <a:off x="2133600" y="3542175"/>
            <a:ext cx="474203" cy="0"/>
          </a:xfrm>
          <a:prstGeom prst="straightConnector1">
            <a:avLst/>
          </a:prstGeom>
          <a:noFill/>
          <a:ln w="82550" cap="flat" cmpd="sng" algn="ctr">
            <a:solidFill>
              <a:schemeClr val="accent2"/>
            </a:solidFill>
            <a:prstDash val="solid"/>
            <a:tailEnd type="triangle"/>
          </a:ln>
          <a:effectLst/>
        </p:spPr>
      </p:cxnSp>
      <p:sp>
        <p:nvSpPr>
          <p:cNvPr id="15" name="Arc 14">
            <a:extLst>
              <a:ext uri="{FF2B5EF4-FFF2-40B4-BE49-F238E27FC236}">
                <a16:creationId xmlns:a16="http://schemas.microsoft.com/office/drawing/2014/main" id="{C5472F2A-84C1-9A48-8818-75BE74D3E9C5}"/>
              </a:ext>
            </a:extLst>
          </p:cNvPr>
          <p:cNvSpPr/>
          <p:nvPr/>
        </p:nvSpPr>
        <p:spPr>
          <a:xfrm>
            <a:off x="4093790" y="3496854"/>
            <a:ext cx="2134446" cy="1582860"/>
          </a:xfrm>
          <a:prstGeom prst="arc">
            <a:avLst>
              <a:gd name="adj1" fmla="val 16200000"/>
              <a:gd name="adj2" fmla="val 18665"/>
            </a:avLst>
          </a:prstGeom>
          <a:noFill/>
          <a:ln w="82550" cap="flat" cmpd="sng" algn="ctr">
            <a:solidFill>
              <a:schemeClr val="accent2"/>
            </a:solidFill>
            <a:prstDash val="solid"/>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E52B3F70-77B5-404F-BE8A-6C49B50FDA81}"/>
              </a:ext>
            </a:extLst>
          </p:cNvPr>
          <p:cNvSpPr txBox="1"/>
          <p:nvPr/>
        </p:nvSpPr>
        <p:spPr>
          <a:xfrm>
            <a:off x="2634530" y="3216910"/>
            <a:ext cx="935367"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DB 1</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8" name="Straight Connector 17">
            <a:extLst>
              <a:ext uri="{FF2B5EF4-FFF2-40B4-BE49-F238E27FC236}">
                <a16:creationId xmlns:a16="http://schemas.microsoft.com/office/drawing/2014/main" id="{F1142997-E2C6-5A40-AB55-9B7695A090B1}"/>
              </a:ext>
            </a:extLst>
          </p:cNvPr>
          <p:cNvCxnSpPr>
            <a:cxnSpLocks/>
          </p:cNvCxnSpPr>
          <p:nvPr/>
        </p:nvCxnSpPr>
        <p:spPr>
          <a:xfrm flipH="1">
            <a:off x="988426" y="3903779"/>
            <a:ext cx="2362200" cy="0"/>
          </a:xfrm>
          <a:prstGeom prst="line">
            <a:avLst/>
          </a:prstGeom>
          <a:noFill/>
          <a:ln w="57150" cap="flat" cmpd="sng" algn="ctr">
            <a:solidFill>
              <a:schemeClr val="bg1">
                <a:lumMod val="85000"/>
              </a:schemeClr>
            </a:solidFill>
            <a:prstDash val="solid"/>
            <a:tailEnd type="none"/>
          </a:ln>
          <a:effectLst/>
        </p:spPr>
      </p:cxnSp>
      <p:sp>
        <p:nvSpPr>
          <p:cNvPr id="19" name="TextBox 18">
            <a:extLst>
              <a:ext uri="{FF2B5EF4-FFF2-40B4-BE49-F238E27FC236}">
                <a16:creationId xmlns:a16="http://schemas.microsoft.com/office/drawing/2014/main" id="{FDFF7120-FC13-5E46-B237-A55B10C487EA}"/>
              </a:ext>
            </a:extLst>
          </p:cNvPr>
          <p:cNvSpPr txBox="1"/>
          <p:nvPr/>
        </p:nvSpPr>
        <p:spPr>
          <a:xfrm>
            <a:off x="913078" y="4028148"/>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EHR</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0" name="Straight Arrow Connector 19">
            <a:extLst>
              <a:ext uri="{FF2B5EF4-FFF2-40B4-BE49-F238E27FC236}">
                <a16:creationId xmlns:a16="http://schemas.microsoft.com/office/drawing/2014/main" id="{BB4CC9A7-9120-1945-9793-14F6DFE82CD9}"/>
              </a:ext>
            </a:extLst>
          </p:cNvPr>
          <p:cNvCxnSpPr>
            <a:cxnSpLocks/>
          </p:cNvCxnSpPr>
          <p:nvPr/>
        </p:nvCxnSpPr>
        <p:spPr>
          <a:xfrm>
            <a:off x="2133600" y="4353413"/>
            <a:ext cx="474203" cy="0"/>
          </a:xfrm>
          <a:prstGeom prst="straightConnector1">
            <a:avLst/>
          </a:prstGeom>
          <a:noFill/>
          <a:ln w="82550" cap="flat" cmpd="sng" algn="ctr">
            <a:solidFill>
              <a:schemeClr val="accent2"/>
            </a:solidFill>
            <a:prstDash val="solid"/>
            <a:tailEnd type="triangle"/>
          </a:ln>
          <a:effectLst/>
        </p:spPr>
      </p:cxnSp>
      <p:sp>
        <p:nvSpPr>
          <p:cNvPr id="21" name="TextBox 20">
            <a:extLst>
              <a:ext uri="{FF2B5EF4-FFF2-40B4-BE49-F238E27FC236}">
                <a16:creationId xmlns:a16="http://schemas.microsoft.com/office/drawing/2014/main" id="{6350C607-4F1A-F742-AA20-742835680596}"/>
              </a:ext>
            </a:extLst>
          </p:cNvPr>
          <p:cNvSpPr txBox="1"/>
          <p:nvPr/>
        </p:nvSpPr>
        <p:spPr>
          <a:xfrm>
            <a:off x="2634530" y="4028148"/>
            <a:ext cx="935367"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CDM 2</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2" name="Straight Connector 21">
            <a:extLst>
              <a:ext uri="{FF2B5EF4-FFF2-40B4-BE49-F238E27FC236}">
                <a16:creationId xmlns:a16="http://schemas.microsoft.com/office/drawing/2014/main" id="{EB799DF4-2CDA-EA4A-BE2B-682608F4C033}"/>
              </a:ext>
            </a:extLst>
          </p:cNvPr>
          <p:cNvCxnSpPr>
            <a:cxnSpLocks/>
          </p:cNvCxnSpPr>
          <p:nvPr/>
        </p:nvCxnSpPr>
        <p:spPr>
          <a:xfrm flipH="1">
            <a:off x="972301" y="4737317"/>
            <a:ext cx="2362200" cy="0"/>
          </a:xfrm>
          <a:prstGeom prst="line">
            <a:avLst/>
          </a:prstGeom>
          <a:noFill/>
          <a:ln w="57150" cap="flat" cmpd="sng" algn="ctr">
            <a:solidFill>
              <a:schemeClr val="bg1">
                <a:lumMod val="85000"/>
              </a:schemeClr>
            </a:solidFill>
            <a:prstDash val="solid"/>
            <a:tailEnd type="none"/>
          </a:ln>
          <a:effectLst/>
        </p:spPr>
      </p:cxnSp>
      <p:sp>
        <p:nvSpPr>
          <p:cNvPr id="23" name="TextBox 22">
            <a:extLst>
              <a:ext uri="{FF2B5EF4-FFF2-40B4-BE49-F238E27FC236}">
                <a16:creationId xmlns:a16="http://schemas.microsoft.com/office/drawing/2014/main" id="{D749C676-746D-C740-AF96-4E6E38AD69D0}"/>
              </a:ext>
            </a:extLst>
          </p:cNvPr>
          <p:cNvSpPr txBox="1"/>
          <p:nvPr/>
        </p:nvSpPr>
        <p:spPr>
          <a:xfrm>
            <a:off x="896953" y="4817080"/>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EHR</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4" name="Straight Arrow Connector 23">
            <a:extLst>
              <a:ext uri="{FF2B5EF4-FFF2-40B4-BE49-F238E27FC236}">
                <a16:creationId xmlns:a16="http://schemas.microsoft.com/office/drawing/2014/main" id="{89E0AAF9-0DCB-194A-993F-55B0634EB5D5}"/>
              </a:ext>
            </a:extLst>
          </p:cNvPr>
          <p:cNvCxnSpPr>
            <a:cxnSpLocks/>
          </p:cNvCxnSpPr>
          <p:nvPr/>
        </p:nvCxnSpPr>
        <p:spPr>
          <a:xfrm>
            <a:off x="2117475" y="5142345"/>
            <a:ext cx="474203" cy="0"/>
          </a:xfrm>
          <a:prstGeom prst="straightConnector1">
            <a:avLst/>
          </a:prstGeom>
          <a:noFill/>
          <a:ln w="82550" cap="flat" cmpd="sng" algn="ctr">
            <a:solidFill>
              <a:schemeClr val="accent2"/>
            </a:solidFill>
            <a:prstDash val="solid"/>
            <a:tailEnd type="triangle"/>
          </a:ln>
          <a:effectLst/>
        </p:spPr>
      </p:cxnSp>
      <p:sp>
        <p:nvSpPr>
          <p:cNvPr id="25" name="TextBox 24">
            <a:extLst>
              <a:ext uri="{FF2B5EF4-FFF2-40B4-BE49-F238E27FC236}">
                <a16:creationId xmlns:a16="http://schemas.microsoft.com/office/drawing/2014/main" id="{F786C63C-8C3C-8741-8524-E50C630F3FBE}"/>
              </a:ext>
            </a:extLst>
          </p:cNvPr>
          <p:cNvSpPr txBox="1"/>
          <p:nvPr/>
        </p:nvSpPr>
        <p:spPr>
          <a:xfrm>
            <a:off x="2618405" y="4817080"/>
            <a:ext cx="951492"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DB 3</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5764EEAC-E17D-8F40-9B10-81742A98B656}"/>
              </a:ext>
            </a:extLst>
          </p:cNvPr>
          <p:cNvCxnSpPr>
            <a:cxnSpLocks/>
          </p:cNvCxnSpPr>
          <p:nvPr/>
        </p:nvCxnSpPr>
        <p:spPr>
          <a:xfrm flipH="1">
            <a:off x="972301" y="5475437"/>
            <a:ext cx="2362200" cy="0"/>
          </a:xfrm>
          <a:prstGeom prst="line">
            <a:avLst/>
          </a:prstGeom>
          <a:noFill/>
          <a:ln w="57150" cap="flat" cmpd="sng" algn="ctr">
            <a:solidFill>
              <a:schemeClr val="bg1">
                <a:lumMod val="85000"/>
              </a:schemeClr>
            </a:solidFill>
            <a:prstDash val="solid"/>
            <a:tailEnd type="none"/>
          </a:ln>
          <a:effectLst/>
        </p:spPr>
      </p:cxnSp>
      <p:sp>
        <p:nvSpPr>
          <p:cNvPr id="27" name="TextBox 26">
            <a:extLst>
              <a:ext uri="{FF2B5EF4-FFF2-40B4-BE49-F238E27FC236}">
                <a16:creationId xmlns:a16="http://schemas.microsoft.com/office/drawing/2014/main" id="{DC1D932E-1E58-8546-A093-804AC43F2656}"/>
              </a:ext>
            </a:extLst>
          </p:cNvPr>
          <p:cNvSpPr txBox="1"/>
          <p:nvPr/>
        </p:nvSpPr>
        <p:spPr>
          <a:xfrm>
            <a:off x="896953" y="5566350"/>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EHR</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8" name="Straight Arrow Connector 27">
            <a:extLst>
              <a:ext uri="{FF2B5EF4-FFF2-40B4-BE49-F238E27FC236}">
                <a16:creationId xmlns:a16="http://schemas.microsoft.com/office/drawing/2014/main" id="{35DDE925-D97E-7248-A3EE-1BBF9F80EFD8}"/>
              </a:ext>
            </a:extLst>
          </p:cNvPr>
          <p:cNvCxnSpPr>
            <a:cxnSpLocks/>
          </p:cNvCxnSpPr>
          <p:nvPr/>
        </p:nvCxnSpPr>
        <p:spPr>
          <a:xfrm>
            <a:off x="2117475" y="5891615"/>
            <a:ext cx="474203" cy="0"/>
          </a:xfrm>
          <a:prstGeom prst="straightConnector1">
            <a:avLst/>
          </a:prstGeom>
          <a:noFill/>
          <a:ln w="82550" cap="flat" cmpd="sng" algn="ctr">
            <a:solidFill>
              <a:schemeClr val="accent2"/>
            </a:solidFill>
            <a:prstDash val="solid"/>
            <a:tailEnd type="triangle"/>
          </a:ln>
          <a:effectLst/>
        </p:spPr>
      </p:cxnSp>
      <p:sp>
        <p:nvSpPr>
          <p:cNvPr id="29" name="TextBox 28">
            <a:extLst>
              <a:ext uri="{FF2B5EF4-FFF2-40B4-BE49-F238E27FC236}">
                <a16:creationId xmlns:a16="http://schemas.microsoft.com/office/drawing/2014/main" id="{C22812B1-9784-1F4B-84A7-2946CAD1D43F}"/>
              </a:ext>
            </a:extLst>
          </p:cNvPr>
          <p:cNvSpPr txBox="1"/>
          <p:nvPr/>
        </p:nvSpPr>
        <p:spPr>
          <a:xfrm>
            <a:off x="2618404" y="5566350"/>
            <a:ext cx="951493"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CDM X</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0" name="Straight Arrow Connector 29">
            <a:extLst>
              <a:ext uri="{FF2B5EF4-FFF2-40B4-BE49-F238E27FC236}">
                <a16:creationId xmlns:a16="http://schemas.microsoft.com/office/drawing/2014/main" id="{675D2052-F457-5C4F-993C-C4AD0454F3E7}"/>
              </a:ext>
            </a:extLst>
          </p:cNvPr>
          <p:cNvCxnSpPr>
            <a:cxnSpLocks/>
          </p:cNvCxnSpPr>
          <p:nvPr/>
        </p:nvCxnSpPr>
        <p:spPr>
          <a:xfrm>
            <a:off x="3669103" y="3526514"/>
            <a:ext cx="474203" cy="0"/>
          </a:xfrm>
          <a:prstGeom prst="straightConnector1">
            <a:avLst/>
          </a:prstGeom>
          <a:noFill/>
          <a:ln w="82550" cap="flat" cmpd="sng" algn="ctr">
            <a:solidFill>
              <a:schemeClr val="accent2"/>
            </a:solidFill>
            <a:prstDash val="solid"/>
            <a:tailEnd type="triangle"/>
          </a:ln>
          <a:effectLst/>
        </p:spPr>
      </p:cxnSp>
      <p:sp>
        <p:nvSpPr>
          <p:cNvPr id="31" name="TextBox 30">
            <a:extLst>
              <a:ext uri="{FF2B5EF4-FFF2-40B4-BE49-F238E27FC236}">
                <a16:creationId xmlns:a16="http://schemas.microsoft.com/office/drawing/2014/main" id="{DC695A66-140D-3E40-9FF8-76BC67EB6920}"/>
              </a:ext>
            </a:extLst>
          </p:cNvPr>
          <p:cNvSpPr txBox="1"/>
          <p:nvPr/>
        </p:nvSpPr>
        <p:spPr>
          <a:xfrm>
            <a:off x="4170033" y="3201249"/>
            <a:ext cx="935367"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Extract  1</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2" name="Straight Arrow Connector 31">
            <a:extLst>
              <a:ext uri="{FF2B5EF4-FFF2-40B4-BE49-F238E27FC236}">
                <a16:creationId xmlns:a16="http://schemas.microsoft.com/office/drawing/2014/main" id="{B4CA3F03-4AEB-5445-AC28-AD72C80DC842}"/>
              </a:ext>
            </a:extLst>
          </p:cNvPr>
          <p:cNvCxnSpPr>
            <a:cxnSpLocks/>
          </p:cNvCxnSpPr>
          <p:nvPr/>
        </p:nvCxnSpPr>
        <p:spPr>
          <a:xfrm>
            <a:off x="3669103" y="4337752"/>
            <a:ext cx="474203" cy="0"/>
          </a:xfrm>
          <a:prstGeom prst="straightConnector1">
            <a:avLst/>
          </a:prstGeom>
          <a:noFill/>
          <a:ln w="82550" cap="flat" cmpd="sng" algn="ctr">
            <a:solidFill>
              <a:schemeClr val="accent2"/>
            </a:solidFill>
            <a:prstDash val="solid"/>
            <a:tailEnd type="triangle"/>
          </a:ln>
          <a:effectLst/>
        </p:spPr>
      </p:cxnSp>
      <p:sp>
        <p:nvSpPr>
          <p:cNvPr id="33" name="TextBox 32">
            <a:extLst>
              <a:ext uri="{FF2B5EF4-FFF2-40B4-BE49-F238E27FC236}">
                <a16:creationId xmlns:a16="http://schemas.microsoft.com/office/drawing/2014/main" id="{BFF2695E-A137-514A-BE94-BAB7BDD1FFB8}"/>
              </a:ext>
            </a:extLst>
          </p:cNvPr>
          <p:cNvSpPr txBox="1"/>
          <p:nvPr/>
        </p:nvSpPr>
        <p:spPr>
          <a:xfrm>
            <a:off x="4170033" y="4012487"/>
            <a:ext cx="935367"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Extract 2</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4" name="Straight Arrow Connector 33">
            <a:extLst>
              <a:ext uri="{FF2B5EF4-FFF2-40B4-BE49-F238E27FC236}">
                <a16:creationId xmlns:a16="http://schemas.microsoft.com/office/drawing/2014/main" id="{DA7502EA-5C12-454B-9FB7-D8170B2A8A7B}"/>
              </a:ext>
            </a:extLst>
          </p:cNvPr>
          <p:cNvCxnSpPr>
            <a:cxnSpLocks/>
          </p:cNvCxnSpPr>
          <p:nvPr/>
        </p:nvCxnSpPr>
        <p:spPr>
          <a:xfrm>
            <a:off x="3652978" y="5126684"/>
            <a:ext cx="474203" cy="0"/>
          </a:xfrm>
          <a:prstGeom prst="straightConnector1">
            <a:avLst/>
          </a:prstGeom>
          <a:noFill/>
          <a:ln w="82550" cap="flat" cmpd="sng" algn="ctr">
            <a:solidFill>
              <a:schemeClr val="accent2"/>
            </a:solidFill>
            <a:prstDash val="solid"/>
            <a:tailEnd type="triangle"/>
          </a:ln>
          <a:effectLst/>
        </p:spPr>
      </p:cxnSp>
      <p:sp>
        <p:nvSpPr>
          <p:cNvPr id="35" name="TextBox 34">
            <a:extLst>
              <a:ext uri="{FF2B5EF4-FFF2-40B4-BE49-F238E27FC236}">
                <a16:creationId xmlns:a16="http://schemas.microsoft.com/office/drawing/2014/main" id="{93ABA7E6-80BC-1F42-A9EC-04919B35DE0A}"/>
              </a:ext>
            </a:extLst>
          </p:cNvPr>
          <p:cNvSpPr txBox="1"/>
          <p:nvPr/>
        </p:nvSpPr>
        <p:spPr>
          <a:xfrm>
            <a:off x="4153908" y="4801419"/>
            <a:ext cx="951492"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Extract 3</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6" name="Straight Arrow Connector 35">
            <a:extLst>
              <a:ext uri="{FF2B5EF4-FFF2-40B4-BE49-F238E27FC236}">
                <a16:creationId xmlns:a16="http://schemas.microsoft.com/office/drawing/2014/main" id="{E00B5133-39A7-8646-A38B-40F3761690E9}"/>
              </a:ext>
            </a:extLst>
          </p:cNvPr>
          <p:cNvCxnSpPr>
            <a:cxnSpLocks/>
          </p:cNvCxnSpPr>
          <p:nvPr/>
        </p:nvCxnSpPr>
        <p:spPr>
          <a:xfrm>
            <a:off x="3652978" y="5875954"/>
            <a:ext cx="474203" cy="0"/>
          </a:xfrm>
          <a:prstGeom prst="straightConnector1">
            <a:avLst/>
          </a:prstGeom>
          <a:noFill/>
          <a:ln w="82550" cap="flat" cmpd="sng" algn="ctr">
            <a:solidFill>
              <a:schemeClr val="accent2"/>
            </a:solidFill>
            <a:prstDash val="solid"/>
            <a:tailEnd type="triangle"/>
          </a:ln>
          <a:effectLst/>
        </p:spPr>
      </p:cxnSp>
      <p:sp>
        <p:nvSpPr>
          <p:cNvPr id="37" name="TextBox 36">
            <a:extLst>
              <a:ext uri="{FF2B5EF4-FFF2-40B4-BE49-F238E27FC236}">
                <a16:creationId xmlns:a16="http://schemas.microsoft.com/office/drawing/2014/main" id="{AF78DE61-08CC-3241-8C31-E84265EA97F8}"/>
              </a:ext>
            </a:extLst>
          </p:cNvPr>
          <p:cNvSpPr txBox="1"/>
          <p:nvPr/>
        </p:nvSpPr>
        <p:spPr>
          <a:xfrm>
            <a:off x="4153907" y="5550689"/>
            <a:ext cx="951493"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Extract X</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Arc 38">
            <a:extLst>
              <a:ext uri="{FF2B5EF4-FFF2-40B4-BE49-F238E27FC236}">
                <a16:creationId xmlns:a16="http://schemas.microsoft.com/office/drawing/2014/main" id="{D7630D29-C1E3-2E4E-933C-18F413EDC273}"/>
              </a:ext>
            </a:extLst>
          </p:cNvPr>
          <p:cNvSpPr/>
          <p:nvPr/>
        </p:nvSpPr>
        <p:spPr>
          <a:xfrm rot="5207929">
            <a:off x="4320724" y="3942580"/>
            <a:ext cx="1582456" cy="2333587"/>
          </a:xfrm>
          <a:prstGeom prst="arc">
            <a:avLst>
              <a:gd name="adj1" fmla="val 16565600"/>
              <a:gd name="adj2" fmla="val 21503034"/>
            </a:avLst>
          </a:prstGeom>
          <a:noFill/>
          <a:ln w="82550" cap="flat" cmpd="sng" algn="ctr">
            <a:solidFill>
              <a:schemeClr val="accent2"/>
            </a:solidFill>
            <a:prstDash val="solid"/>
            <a:headEnd type="triangle"/>
            <a:tailEnd type="non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38147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Assessing EHR Data Quality</a:t>
            </a:r>
          </a:p>
        </p:txBody>
      </p:sp>
      <p:sp>
        <p:nvSpPr>
          <p:cNvPr id="3" name="Content Placeholder 2"/>
          <p:cNvSpPr>
            <a:spLocks noGrp="1"/>
          </p:cNvSpPr>
          <p:nvPr>
            <p:ph idx="1"/>
          </p:nvPr>
        </p:nvSpPr>
        <p:spPr>
          <a:xfrm>
            <a:off x="457200" y="1369741"/>
            <a:ext cx="8229600" cy="4602163"/>
          </a:xfrm>
        </p:spPr>
        <p:txBody>
          <a:bodyPr/>
          <a:lstStyle/>
          <a:p>
            <a:r>
              <a:rPr lang="en-US" dirty="0">
                <a:solidFill>
                  <a:schemeClr val="tx2"/>
                </a:solidFill>
              </a:rPr>
              <a:t>When receiving data from the EHR (or claims or any other source), important to continuously monitor the quality of the incoming data</a:t>
            </a:r>
          </a:p>
          <a:p>
            <a:r>
              <a:rPr lang="en-US" dirty="0">
                <a:solidFill>
                  <a:schemeClr val="tx2"/>
                </a:solidFill>
              </a:rPr>
              <a:t>EHR data quality domains ascertained:</a:t>
            </a:r>
          </a:p>
          <a:p>
            <a:pPr lvl="1"/>
            <a:r>
              <a:rPr lang="en-US" sz="1800" i="1" dirty="0">
                <a:solidFill>
                  <a:schemeClr val="tx2"/>
                </a:solidFill>
              </a:rPr>
              <a:t>Conformance – are EHR data formatted correctly?</a:t>
            </a:r>
          </a:p>
          <a:p>
            <a:pPr lvl="1"/>
            <a:r>
              <a:rPr lang="en-US" sz="1800" i="1" dirty="0">
                <a:solidFill>
                  <a:schemeClr val="tx2"/>
                </a:solidFill>
              </a:rPr>
              <a:t>Completeness – are EHR data present when we expect them to be?</a:t>
            </a:r>
          </a:p>
          <a:p>
            <a:pPr lvl="1"/>
            <a:r>
              <a:rPr lang="en-US" sz="1800" i="1" dirty="0">
                <a:solidFill>
                  <a:schemeClr val="tx2"/>
                </a:solidFill>
              </a:rPr>
              <a:t>Plausibility – do the values of the data elements make sense?</a:t>
            </a:r>
          </a:p>
          <a:p>
            <a:r>
              <a:rPr lang="en-US" dirty="0">
                <a:solidFill>
                  <a:schemeClr val="tx2"/>
                </a:solidFill>
              </a:rPr>
              <a:t>Data checks should be based on use-case scenarios</a:t>
            </a:r>
          </a:p>
          <a:p>
            <a:pPr lvl="1"/>
            <a:r>
              <a:rPr lang="en-US" sz="1800" i="1" dirty="0">
                <a:solidFill>
                  <a:schemeClr val="tx2"/>
                </a:solidFill>
              </a:rPr>
              <a:t>Need to consider point-in-time metrics as well as rates over time</a:t>
            </a:r>
          </a:p>
          <a:p>
            <a:pPr lvl="1"/>
            <a:r>
              <a:rPr lang="en-US" sz="1800" i="1" dirty="0">
                <a:solidFill>
                  <a:schemeClr val="tx2"/>
                </a:solidFill>
              </a:rPr>
              <a:t>Compare within-site metrics, as well as across-site metrics</a:t>
            </a:r>
          </a:p>
          <a:p>
            <a:r>
              <a:rPr lang="en-US" b="1" dirty="0">
                <a:solidFill>
                  <a:schemeClr val="tx2"/>
                </a:solidFill>
              </a:rPr>
              <a:t>Essential to connect back to sites/health systems on a regular basis to improve EHR data quality and address questions</a:t>
            </a:r>
          </a:p>
        </p:txBody>
      </p:sp>
    </p:spTree>
    <p:extLst>
      <p:ext uri="{BB962C8B-B14F-4D97-AF65-F5344CB8AC3E}">
        <p14:creationId xmlns:p14="http://schemas.microsoft.com/office/powerpoint/2010/main" val="3765822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258050" cy="1640496"/>
          </a:xfrm>
        </p:spPr>
        <p:txBody>
          <a:bodyPr/>
          <a:lstStyle/>
          <a:p>
            <a:pPr algn="ctr"/>
            <a:r>
              <a:rPr lang="en-US" sz="3200" dirty="0"/>
              <a:t>Envisioning the Future</a:t>
            </a:r>
          </a:p>
        </p:txBody>
      </p:sp>
    </p:spTree>
    <p:extLst>
      <p:ext uri="{BB962C8B-B14F-4D97-AF65-F5344CB8AC3E}">
        <p14:creationId xmlns:p14="http://schemas.microsoft.com/office/powerpoint/2010/main" val="1217912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6883679" y="1872327"/>
            <a:ext cx="11502" cy="4071273"/>
          </a:xfrm>
          <a:prstGeom prst="line">
            <a:avLst/>
          </a:prstGeom>
          <a:noFill/>
          <a:ln w="57150" cap="flat" cmpd="sng" algn="ctr">
            <a:solidFill>
              <a:schemeClr val="bg1">
                <a:lumMod val="85000"/>
              </a:schemeClr>
            </a:solidFill>
            <a:prstDash val="solid"/>
            <a:tailEnd type="none"/>
          </a:ln>
          <a:effectLst/>
        </p:spPr>
      </p:cxnSp>
      <p:sp>
        <p:nvSpPr>
          <p:cNvPr id="7" name="Rectangle 6"/>
          <p:cNvSpPr/>
          <p:nvPr/>
        </p:nvSpPr>
        <p:spPr>
          <a:xfrm>
            <a:off x="6751275" y="3247870"/>
            <a:ext cx="834844"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3E89"/>
                </a:solidFill>
                <a:effectLst/>
                <a:uLnTx/>
                <a:uFillTx/>
                <a:latin typeface="Calibri Light" panose="020F0302020204030204" pitchFamily="34" charset="0"/>
                <a:ea typeface="ＭＳ Ｐゴシック" charset="0"/>
                <a:cs typeface="Calibri Light" panose="020F0302020204030204" pitchFamily="34" charset="0"/>
              </a:rPr>
              <a:t>SDTM+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sp>
        <p:nvSpPr>
          <p:cNvPr id="2" name="Title 1"/>
          <p:cNvSpPr>
            <a:spLocks noGrp="1"/>
          </p:cNvSpPr>
          <p:nvPr>
            <p:ph type="title"/>
          </p:nvPr>
        </p:nvSpPr>
        <p:spPr>
          <a:xfrm>
            <a:off x="628650" y="365127"/>
            <a:ext cx="7886700" cy="587654"/>
          </a:xfrm>
        </p:spPr>
        <p:txBody>
          <a:bodyPr/>
          <a:lstStyle/>
          <a:p>
            <a:pPr algn="ctr"/>
            <a:r>
              <a:rPr lang="en-US" sz="2400" dirty="0"/>
              <a:t/>
            </a:r>
            <a:br>
              <a:rPr lang="en-US" sz="2400" dirty="0"/>
            </a:br>
            <a:r>
              <a:rPr lang="en-US" sz="2400" dirty="0"/>
              <a:t>Data Flow and Data Integration with </a:t>
            </a:r>
            <a:br>
              <a:rPr lang="en-US" sz="2400" dirty="0"/>
            </a:br>
            <a:r>
              <a:rPr lang="en-US" sz="2400" dirty="0"/>
              <a:t>Multiple, Novel Electronic Data Sources</a:t>
            </a:r>
          </a:p>
        </p:txBody>
      </p:sp>
      <p:cxnSp>
        <p:nvCxnSpPr>
          <p:cNvPr id="15" name="Straight Connector 14"/>
          <p:cNvCxnSpPr/>
          <p:nvPr/>
        </p:nvCxnSpPr>
        <p:spPr>
          <a:xfrm>
            <a:off x="3007831" y="1829964"/>
            <a:ext cx="11502" cy="4071273"/>
          </a:xfrm>
          <a:prstGeom prst="line">
            <a:avLst/>
          </a:prstGeom>
          <a:noFill/>
          <a:ln w="57150" cap="flat" cmpd="sng" algn="ctr">
            <a:solidFill>
              <a:schemeClr val="bg1">
                <a:lumMod val="85000"/>
              </a:schemeClr>
            </a:solidFill>
            <a:prstDash val="solid"/>
            <a:tailEnd type="none"/>
          </a:ln>
          <a:effectLst/>
        </p:spPr>
      </p:cxnSp>
      <p:cxnSp>
        <p:nvCxnSpPr>
          <p:cNvPr id="40" name="Straight Arrow Connector 39"/>
          <p:cNvCxnSpPr/>
          <p:nvPr/>
        </p:nvCxnSpPr>
        <p:spPr>
          <a:xfrm>
            <a:off x="4378296" y="3637332"/>
            <a:ext cx="474203" cy="0"/>
          </a:xfrm>
          <a:prstGeom prst="straightConnector1">
            <a:avLst/>
          </a:prstGeom>
          <a:noFill/>
          <a:ln w="82550" cap="flat" cmpd="sng" algn="ctr">
            <a:solidFill>
              <a:srgbClr val="51DC00"/>
            </a:solidFill>
            <a:prstDash val="solid"/>
            <a:tailEnd type="triangle"/>
          </a:ln>
          <a:effectLst/>
        </p:spPr>
      </p:cxnSp>
      <p:grpSp>
        <p:nvGrpSpPr>
          <p:cNvPr id="5" name="Group 4"/>
          <p:cNvGrpSpPr/>
          <p:nvPr/>
        </p:nvGrpSpPr>
        <p:grpSpPr>
          <a:xfrm>
            <a:off x="488200" y="2027583"/>
            <a:ext cx="881875" cy="868018"/>
            <a:chOff x="405744" y="3521652"/>
            <a:chExt cx="1815396" cy="1812348"/>
          </a:xfrm>
        </p:grpSpPr>
        <p:pic>
          <p:nvPicPr>
            <p:cNvPr id="3" name="Picture 2"/>
            <p:cNvPicPr>
              <a:picLocks noChangeAspect="1"/>
            </p:cNvPicPr>
            <p:nvPr/>
          </p:nvPicPr>
          <p:blipFill>
            <a:blip r:embed="rId3"/>
            <a:stretch>
              <a:fillRect/>
            </a:stretch>
          </p:blipFill>
          <p:spPr>
            <a:xfrm>
              <a:off x="412776" y="3525636"/>
              <a:ext cx="1808364" cy="1808364"/>
            </a:xfrm>
            <a:prstGeom prst="rect">
              <a:avLst/>
            </a:prstGeom>
            <a:ln w="12700">
              <a:noFill/>
            </a:ln>
          </p:spPr>
        </p:pic>
        <p:sp>
          <p:nvSpPr>
            <p:cNvPr id="4" name="Oval 3"/>
            <p:cNvSpPr/>
            <p:nvPr/>
          </p:nvSpPr>
          <p:spPr>
            <a:xfrm>
              <a:off x="405744" y="3521652"/>
              <a:ext cx="1812348" cy="1812348"/>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4" name="TextBox 23"/>
          <p:cNvSpPr txBox="1"/>
          <p:nvPr/>
        </p:nvSpPr>
        <p:spPr>
          <a:xfrm>
            <a:off x="1573919" y="1995489"/>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EHR</a:t>
            </a:r>
            <a:endParaRPr kumimoji="0" lang="en-US" sz="2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25" name="TextBox 24"/>
          <p:cNvSpPr txBox="1"/>
          <p:nvPr/>
        </p:nvSpPr>
        <p:spPr>
          <a:xfrm>
            <a:off x="4981886" y="2362200"/>
            <a:ext cx="1444882" cy="86640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ts val="206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Integrated Study </a:t>
            </a:r>
            <a:b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b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Database</a:t>
            </a:r>
            <a:endPar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grpSp>
        <p:nvGrpSpPr>
          <p:cNvPr id="12" name="Group 11"/>
          <p:cNvGrpSpPr/>
          <p:nvPr/>
        </p:nvGrpSpPr>
        <p:grpSpPr>
          <a:xfrm>
            <a:off x="5118845" y="3503914"/>
            <a:ext cx="1080036" cy="1076448"/>
            <a:chOff x="5285998" y="1122998"/>
            <a:chExt cx="1586255" cy="1580985"/>
          </a:xfrm>
        </p:grpSpPr>
        <p:pic>
          <p:nvPicPr>
            <p:cNvPr id="11" name="Picture 10"/>
            <p:cNvPicPr>
              <a:picLocks noChangeAspect="1"/>
            </p:cNvPicPr>
            <p:nvPr/>
          </p:nvPicPr>
          <p:blipFill>
            <a:blip r:embed="rId4"/>
            <a:stretch>
              <a:fillRect/>
            </a:stretch>
          </p:blipFill>
          <p:spPr>
            <a:xfrm>
              <a:off x="5285998" y="1122998"/>
              <a:ext cx="1586255" cy="1580985"/>
            </a:xfrm>
            <a:prstGeom prst="rect">
              <a:avLst/>
            </a:prstGeom>
          </p:spPr>
        </p:pic>
        <p:sp>
          <p:nvSpPr>
            <p:cNvPr id="28" name="Oval 27"/>
            <p:cNvSpPr/>
            <p:nvPr/>
          </p:nvSpPr>
          <p:spPr>
            <a:xfrm>
              <a:off x="5288657" y="1122998"/>
              <a:ext cx="1580985" cy="1580985"/>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0" name="TextBox 29"/>
          <p:cNvSpPr txBox="1"/>
          <p:nvPr/>
        </p:nvSpPr>
        <p:spPr>
          <a:xfrm>
            <a:off x="4615398" y="4720239"/>
            <a:ext cx="18944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63E89"/>
                </a:solidFill>
                <a:effectLst/>
                <a:uLnTx/>
                <a:uFillTx/>
                <a:latin typeface="Calibri Light" panose="020F0302020204030204" pitchFamily="34" charset="0"/>
                <a:ea typeface="ＭＳ Ｐゴシック" charset="0"/>
                <a:cs typeface="Calibri Light" panose="020F0302020204030204" pitchFamily="34" charset="0"/>
              </a:rPr>
              <a:t>Reporting,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63E89"/>
                </a:solidFill>
                <a:effectLst/>
                <a:uLnTx/>
                <a:uFillTx/>
                <a:latin typeface="Calibri Light" panose="020F0302020204030204" pitchFamily="34" charset="0"/>
                <a:ea typeface="ＭＳ Ｐゴシック" charset="0"/>
                <a:cs typeface="Calibri Light" panose="020F0302020204030204" pitchFamily="34" charset="0"/>
              </a:rPr>
              <a:t>Analysis,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63E89"/>
                </a:solidFill>
                <a:effectLst/>
                <a:uLnTx/>
                <a:uFillTx/>
                <a:latin typeface="Calibri Light" panose="020F0302020204030204" pitchFamily="34" charset="0"/>
                <a:ea typeface="ＭＳ Ｐゴシック" charset="0"/>
                <a:cs typeface="Calibri Light" panose="020F0302020204030204" pitchFamily="34" charset="0"/>
              </a:rPr>
              <a:t>Publication</a:t>
            </a:r>
          </a:p>
        </p:txBody>
      </p:sp>
      <p:cxnSp>
        <p:nvCxnSpPr>
          <p:cNvPr id="31" name="Straight Arrow Connector 30"/>
          <p:cNvCxnSpPr/>
          <p:nvPr/>
        </p:nvCxnSpPr>
        <p:spPr>
          <a:xfrm>
            <a:off x="6840997" y="3661318"/>
            <a:ext cx="474203" cy="0"/>
          </a:xfrm>
          <a:prstGeom prst="straightConnector1">
            <a:avLst/>
          </a:prstGeom>
          <a:noFill/>
          <a:ln w="82550" cap="flat" cmpd="sng" algn="ctr">
            <a:solidFill>
              <a:srgbClr val="51DC00"/>
            </a:solidFill>
            <a:prstDash val="solid"/>
            <a:tailEnd type="triangle"/>
          </a:ln>
          <a:effectLst/>
        </p:spPr>
      </p:cxnSp>
      <p:sp>
        <p:nvSpPr>
          <p:cNvPr id="6" name="Rectangle 5"/>
          <p:cNvSpPr/>
          <p:nvPr/>
        </p:nvSpPr>
        <p:spPr>
          <a:xfrm>
            <a:off x="542678" y="1238091"/>
            <a:ext cx="242566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Sites/Health Systems</a:t>
            </a:r>
          </a:p>
        </p:txBody>
      </p:sp>
      <p:sp>
        <p:nvSpPr>
          <p:cNvPr id="20" name="Rectangle 19"/>
          <p:cNvSpPr/>
          <p:nvPr/>
        </p:nvSpPr>
        <p:spPr>
          <a:xfrm>
            <a:off x="4601588" y="1327801"/>
            <a:ext cx="217162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dirty="0">
                <a:solidFill>
                  <a:srgbClr val="000000"/>
                </a:solidFill>
                <a:latin typeface="Calibri" panose="020F0502020204030204" pitchFamily="34" charset="0"/>
                <a:cs typeface="Calibri" panose="020F0502020204030204" pitchFamily="34" charset="0"/>
              </a:rPr>
              <a:t>Data Coordinating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Center</a:t>
            </a:r>
          </a:p>
        </p:txBody>
      </p:sp>
      <p:sp>
        <p:nvSpPr>
          <p:cNvPr id="21" name="Rectangle 20"/>
          <p:cNvSpPr/>
          <p:nvPr/>
        </p:nvSpPr>
        <p:spPr>
          <a:xfrm>
            <a:off x="7543800" y="1276290"/>
            <a:ext cx="1051891"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Trial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Sponsor</a:t>
            </a:r>
          </a:p>
        </p:txBody>
      </p:sp>
      <p:grpSp>
        <p:nvGrpSpPr>
          <p:cNvPr id="23" name="Group 22"/>
          <p:cNvGrpSpPr/>
          <p:nvPr/>
        </p:nvGrpSpPr>
        <p:grpSpPr>
          <a:xfrm>
            <a:off x="7556176" y="3433148"/>
            <a:ext cx="1080036" cy="1076448"/>
            <a:chOff x="5285998" y="1122998"/>
            <a:chExt cx="1586255" cy="1580985"/>
          </a:xfrm>
        </p:grpSpPr>
        <p:pic>
          <p:nvPicPr>
            <p:cNvPr id="26" name="Picture 25"/>
            <p:cNvPicPr>
              <a:picLocks noChangeAspect="1"/>
            </p:cNvPicPr>
            <p:nvPr/>
          </p:nvPicPr>
          <p:blipFill>
            <a:blip r:embed="rId4"/>
            <a:stretch>
              <a:fillRect/>
            </a:stretch>
          </p:blipFill>
          <p:spPr>
            <a:xfrm>
              <a:off x="5285998" y="1122998"/>
              <a:ext cx="1586255" cy="1580985"/>
            </a:xfrm>
            <a:prstGeom prst="rect">
              <a:avLst/>
            </a:prstGeom>
          </p:spPr>
        </p:pic>
        <p:sp>
          <p:nvSpPr>
            <p:cNvPr id="27" name="Oval 26"/>
            <p:cNvSpPr/>
            <p:nvPr/>
          </p:nvSpPr>
          <p:spPr>
            <a:xfrm>
              <a:off x="5288657" y="1122998"/>
              <a:ext cx="1580985" cy="1580985"/>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9" name="TextBox 28"/>
          <p:cNvSpPr txBox="1"/>
          <p:nvPr/>
        </p:nvSpPr>
        <p:spPr>
          <a:xfrm>
            <a:off x="7000885" y="4773261"/>
            <a:ext cx="20991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63E89"/>
                </a:solidFill>
                <a:effectLst/>
                <a:uLnTx/>
                <a:uFillTx/>
                <a:latin typeface="Calibri Light" panose="020F0302020204030204" pitchFamily="34" charset="0"/>
                <a:ea typeface="ＭＳ Ｐゴシック" charset="0"/>
                <a:cs typeface="Calibri Light" panose="020F0302020204030204" pitchFamily="34" charset="0"/>
              </a:rPr>
              <a:t>Analysis, FSR, Submission</a:t>
            </a:r>
          </a:p>
        </p:txBody>
      </p:sp>
      <p:sp>
        <p:nvSpPr>
          <p:cNvPr id="32" name="TextBox 31"/>
          <p:cNvSpPr txBox="1"/>
          <p:nvPr/>
        </p:nvSpPr>
        <p:spPr>
          <a:xfrm>
            <a:off x="7536561" y="2362200"/>
            <a:ext cx="1080917" cy="683567"/>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ts val="206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Study Dataset</a:t>
            </a:r>
            <a:endPar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33" name="Rectangle 32"/>
          <p:cNvSpPr/>
          <p:nvPr/>
        </p:nvSpPr>
        <p:spPr>
          <a:xfrm>
            <a:off x="455394" y="3730849"/>
            <a:ext cx="230909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Light" panose="020F0302020204030204" pitchFamily="34" charset="0"/>
                <a:ea typeface="ＭＳ Ｐゴシック" charset="0"/>
                <a:cs typeface="Calibri Light" panose="020F0302020204030204" pitchFamily="34" charset="0"/>
              </a:rPr>
              <a:t>Patients/Participants</a:t>
            </a:r>
          </a:p>
        </p:txBody>
      </p:sp>
      <p:sp>
        <p:nvSpPr>
          <p:cNvPr id="34" name="TextBox 33"/>
          <p:cNvSpPr txBox="1"/>
          <p:nvPr/>
        </p:nvSpPr>
        <p:spPr>
          <a:xfrm>
            <a:off x="1565738" y="2605099"/>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EDC</a:t>
            </a:r>
            <a:endParaRPr kumimoji="0" lang="en-US" sz="2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41" name="TextBox 40"/>
          <p:cNvSpPr txBox="1"/>
          <p:nvPr/>
        </p:nvSpPr>
        <p:spPr>
          <a:xfrm>
            <a:off x="3124200" y="1371600"/>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EDC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IBM CD / RAVE</a:t>
            </a:r>
            <a:endParaRPr kumimoji="0" lang="en-US" sz="2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42" name="TextBox 41"/>
          <p:cNvSpPr txBox="1"/>
          <p:nvPr/>
        </p:nvSpPr>
        <p:spPr>
          <a:xfrm>
            <a:off x="3124200" y="1980049"/>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EHR</a:t>
            </a:r>
            <a:endParaRPr kumimoji="0" lang="en-US" sz="2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43" name="TextBox 42"/>
          <p:cNvSpPr txBox="1"/>
          <p:nvPr/>
        </p:nvSpPr>
        <p:spPr>
          <a:xfrm>
            <a:off x="3124200" y="2588498"/>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Call Ctr</a:t>
            </a:r>
            <a:endParaRPr kumimoji="0" lang="en-US" sz="2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44" name="TextBox 43"/>
          <p:cNvSpPr txBox="1"/>
          <p:nvPr/>
        </p:nvSpPr>
        <p:spPr>
          <a:xfrm>
            <a:off x="3124200" y="3196947"/>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Safety DB</a:t>
            </a:r>
            <a:endParaRPr kumimoji="0" lang="en-US" sz="2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45" name="TextBox 44"/>
          <p:cNvSpPr txBox="1"/>
          <p:nvPr/>
        </p:nvSpPr>
        <p:spPr>
          <a:xfrm>
            <a:off x="3124200" y="3805396"/>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CEC DB</a:t>
            </a:r>
            <a:endParaRPr kumimoji="0" lang="en-US" sz="2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46" name="TextBox 45"/>
          <p:cNvSpPr txBox="1"/>
          <p:nvPr/>
        </p:nvSpPr>
        <p:spPr>
          <a:xfrm>
            <a:off x="3124200" y="4413845"/>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Device Stream</a:t>
            </a:r>
            <a:endParaRPr kumimoji="0" lang="en-US" sz="2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47" name="TextBox 46"/>
          <p:cNvSpPr txBox="1"/>
          <p:nvPr/>
        </p:nvSpPr>
        <p:spPr>
          <a:xfrm>
            <a:off x="3124200" y="5022294"/>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Claims Stream</a:t>
            </a:r>
            <a:endParaRPr kumimoji="0" lang="en-US" sz="2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48" name="TextBox 47"/>
          <p:cNvSpPr txBox="1"/>
          <p:nvPr/>
        </p:nvSpPr>
        <p:spPr>
          <a:xfrm>
            <a:off x="3124200" y="5630742"/>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ＭＳ Ｐゴシック" charset="0"/>
                <a:cs typeface="+mn-cs"/>
              </a:rPr>
              <a:t>…</a:t>
            </a:r>
            <a:endParaRPr kumimoji="0" lang="en-US" sz="1800" b="0" i="0" u="none" strike="noStrike" kern="1200" cap="none" spc="0" normalizeH="0" baseline="0" noProof="0" dirty="0">
              <a:ln>
                <a:noFill/>
              </a:ln>
              <a:solidFill>
                <a:srgbClr val="FFFFFF"/>
              </a:solidFill>
              <a:effectLst/>
              <a:uLnTx/>
              <a:uFillTx/>
              <a:latin typeface="Arial"/>
              <a:ea typeface="ＭＳ Ｐゴシック" charset="0"/>
              <a:cs typeface="+mn-cs"/>
            </a:endParaRPr>
          </a:p>
        </p:txBody>
      </p:sp>
      <p:sp>
        <p:nvSpPr>
          <p:cNvPr id="52" name="TextBox 51"/>
          <p:cNvSpPr txBox="1"/>
          <p:nvPr/>
        </p:nvSpPr>
        <p:spPr>
          <a:xfrm>
            <a:off x="1573919" y="4357534"/>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Phone</a:t>
            </a:r>
            <a:endParaRPr kumimoji="0" lang="en-US" sz="2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53" name="TextBox 52"/>
          <p:cNvSpPr txBox="1"/>
          <p:nvPr/>
        </p:nvSpPr>
        <p:spPr>
          <a:xfrm>
            <a:off x="1565738" y="4967144"/>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App</a:t>
            </a:r>
            <a:endParaRPr kumimoji="0" lang="en-US" sz="2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sp>
        <p:nvSpPr>
          <p:cNvPr id="54" name="TextBox 53"/>
          <p:cNvSpPr txBox="1"/>
          <p:nvPr/>
        </p:nvSpPr>
        <p:spPr>
          <a:xfrm>
            <a:off x="1565737" y="5582629"/>
            <a:ext cx="1169281" cy="589571"/>
          </a:xfrm>
          <a:prstGeom prst="rect">
            <a:avLst/>
          </a:prstGeom>
          <a:solidFill>
            <a:schemeClr val="tx2"/>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rPr>
              <a:t>Devices</a:t>
            </a:r>
            <a:endParaRPr kumimoji="0" lang="en-US" sz="2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0"/>
              <a:cs typeface="Calibri Light" panose="020F0302020204030204" pitchFamily="34" charset="0"/>
            </a:endParaRPr>
          </a:p>
        </p:txBody>
      </p:sp>
      <p:cxnSp>
        <p:nvCxnSpPr>
          <p:cNvPr id="55" name="Straight Connector 54"/>
          <p:cNvCxnSpPr/>
          <p:nvPr/>
        </p:nvCxnSpPr>
        <p:spPr>
          <a:xfrm>
            <a:off x="381000" y="3581400"/>
            <a:ext cx="2638333" cy="0"/>
          </a:xfrm>
          <a:prstGeom prst="line">
            <a:avLst/>
          </a:prstGeom>
          <a:noFill/>
          <a:ln w="57150" cap="flat" cmpd="sng" algn="ctr">
            <a:solidFill>
              <a:schemeClr val="bg1">
                <a:lumMod val="85000"/>
              </a:schemeClr>
            </a:solidFill>
            <a:prstDash val="solid"/>
            <a:tailEnd type="none"/>
          </a:ln>
          <a:effectLst/>
        </p:spPr>
      </p:cxnSp>
      <p:grpSp>
        <p:nvGrpSpPr>
          <p:cNvPr id="14" name="Group 13"/>
          <p:cNvGrpSpPr/>
          <p:nvPr/>
        </p:nvGrpSpPr>
        <p:grpSpPr>
          <a:xfrm>
            <a:off x="505553" y="4708371"/>
            <a:ext cx="888122" cy="860427"/>
            <a:chOff x="56920" y="5068358"/>
            <a:chExt cx="888122" cy="860427"/>
          </a:xfrm>
        </p:grpSpPr>
        <p:pic>
          <p:nvPicPr>
            <p:cNvPr id="1028" name="Picture 4" descr="Woman Smil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291" r="9032"/>
            <a:stretch/>
          </p:blipFill>
          <p:spPr bwMode="auto">
            <a:xfrm>
              <a:off x="56920" y="5115962"/>
              <a:ext cx="874343" cy="796695"/>
            </a:xfrm>
            <a:prstGeom prst="rect">
              <a:avLst/>
            </a:prstGeom>
            <a:effectLst>
              <a:softEdge rad="190500"/>
            </a:effectLst>
          </p:spPr>
          <p:style>
            <a:lnRef idx="2">
              <a:schemeClr val="dk1"/>
            </a:lnRef>
            <a:fillRef idx="1">
              <a:schemeClr val="lt1"/>
            </a:fillRef>
            <a:effectRef idx="0">
              <a:schemeClr val="dk1"/>
            </a:effectRef>
            <a:fontRef idx="minor">
              <a:schemeClr val="dk1"/>
            </a:fontRef>
          </p:style>
        </p:pic>
        <p:sp>
          <p:nvSpPr>
            <p:cNvPr id="13" name="Oval 12"/>
            <p:cNvSpPr/>
            <p:nvPr/>
          </p:nvSpPr>
          <p:spPr>
            <a:xfrm>
              <a:off x="63167" y="5068358"/>
              <a:ext cx="881875" cy="860427"/>
            </a:xfrm>
            <a:prstGeom prst="ellipse">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675192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1D71-712A-DE41-BC6D-EDFCA8E9796E}"/>
              </a:ext>
            </a:extLst>
          </p:cNvPr>
          <p:cNvSpPr>
            <a:spLocks noGrp="1"/>
          </p:cNvSpPr>
          <p:nvPr>
            <p:ph type="title"/>
          </p:nvPr>
        </p:nvSpPr>
        <p:spPr>
          <a:xfrm>
            <a:off x="304800" y="198436"/>
            <a:ext cx="8229600" cy="762001"/>
          </a:xfrm>
        </p:spPr>
        <p:txBody>
          <a:bodyPr/>
          <a:lstStyle/>
          <a:p>
            <a:pPr algn="ctr"/>
            <a:r>
              <a:rPr lang="en-US" sz="2600" dirty="0"/>
              <a:t>RWD Lessons Learned</a:t>
            </a:r>
          </a:p>
        </p:txBody>
      </p:sp>
      <p:sp>
        <p:nvSpPr>
          <p:cNvPr id="3" name="Content Placeholder 2">
            <a:extLst>
              <a:ext uri="{FF2B5EF4-FFF2-40B4-BE49-F238E27FC236}">
                <a16:creationId xmlns:a16="http://schemas.microsoft.com/office/drawing/2014/main" id="{EF9C1364-9EEF-0C41-9893-5F13FC6B1B6F}"/>
              </a:ext>
            </a:extLst>
          </p:cNvPr>
          <p:cNvSpPr>
            <a:spLocks noGrp="1"/>
          </p:cNvSpPr>
          <p:nvPr>
            <p:ph idx="1"/>
          </p:nvPr>
        </p:nvSpPr>
        <p:spPr>
          <a:xfrm>
            <a:off x="423746" y="1295400"/>
            <a:ext cx="8229600" cy="4602163"/>
          </a:xfrm>
        </p:spPr>
        <p:txBody>
          <a:bodyPr>
            <a:noAutofit/>
          </a:bodyPr>
          <a:lstStyle/>
          <a:p>
            <a:r>
              <a:rPr lang="en-US" sz="1800" dirty="0">
                <a:solidFill>
                  <a:srgbClr val="003698"/>
                </a:solidFill>
              </a:rPr>
              <a:t>Field of RWD-enabled research is dynamic and changing rapidly</a:t>
            </a:r>
          </a:p>
          <a:p>
            <a:pPr lvl="1">
              <a:lnSpc>
                <a:spcPct val="100000"/>
              </a:lnSpc>
            </a:pPr>
            <a:r>
              <a:rPr lang="en-US" sz="1600" i="1" dirty="0">
                <a:solidFill>
                  <a:srgbClr val="003698"/>
                </a:solidFill>
              </a:rPr>
              <a:t>What is impossible today may become easy tomorrow</a:t>
            </a:r>
          </a:p>
          <a:p>
            <a:pPr lvl="1">
              <a:lnSpc>
                <a:spcPct val="100000"/>
              </a:lnSpc>
            </a:pPr>
            <a:r>
              <a:rPr lang="en-US" sz="1600" i="1" dirty="0">
                <a:solidFill>
                  <a:srgbClr val="003698"/>
                </a:solidFill>
              </a:rPr>
              <a:t>Any given technology or data approach may soon become obsolete</a:t>
            </a:r>
          </a:p>
          <a:p>
            <a:r>
              <a:rPr lang="en-US" sz="1800" dirty="0">
                <a:solidFill>
                  <a:srgbClr val="003698"/>
                </a:solidFill>
              </a:rPr>
              <a:t>No single turn-key solution exists for RWD access, collection, and analysis</a:t>
            </a:r>
          </a:p>
          <a:p>
            <a:pPr lvl="1">
              <a:lnSpc>
                <a:spcPct val="100000"/>
              </a:lnSpc>
            </a:pPr>
            <a:r>
              <a:rPr lang="en-US" sz="1600" i="1" dirty="0">
                <a:solidFill>
                  <a:srgbClr val="003698"/>
                </a:solidFill>
              </a:rPr>
              <a:t>Leverage experience with diverse RWD sources (EHR, PRO’s, administrative claims, etc.) to create a nimble and “fit-for-purpose” data solution for each study</a:t>
            </a:r>
          </a:p>
          <a:p>
            <a:pPr lvl="1">
              <a:lnSpc>
                <a:spcPct val="100000"/>
              </a:lnSpc>
            </a:pPr>
            <a:r>
              <a:rPr lang="en-US" sz="1600" i="1" dirty="0">
                <a:solidFill>
                  <a:srgbClr val="003698"/>
                </a:solidFill>
              </a:rPr>
              <a:t>Focus upon translating ongoing “lessons learned” into tangible plans for developing flexible and reusable infrastructure for future use</a:t>
            </a:r>
          </a:p>
          <a:p>
            <a:r>
              <a:rPr lang="en-US" sz="1800" dirty="0">
                <a:solidFill>
                  <a:srgbClr val="003698"/>
                </a:solidFill>
              </a:rPr>
              <a:t>Need to understand site/health systems capabilities (data, IT, research)</a:t>
            </a:r>
          </a:p>
          <a:p>
            <a:pPr lvl="1">
              <a:lnSpc>
                <a:spcPct val="100000"/>
              </a:lnSpc>
            </a:pPr>
            <a:r>
              <a:rPr lang="en-US" sz="1600" i="1" dirty="0">
                <a:solidFill>
                  <a:srgbClr val="003698"/>
                </a:solidFill>
              </a:rPr>
              <a:t>Type, format, and structure of RWD (EHR, claims) used for care delivery, population health management, and research</a:t>
            </a:r>
          </a:p>
          <a:p>
            <a:pPr lvl="1">
              <a:lnSpc>
                <a:spcPct val="100000"/>
              </a:lnSpc>
            </a:pPr>
            <a:r>
              <a:rPr lang="en-US" sz="1600" i="1" dirty="0">
                <a:solidFill>
                  <a:srgbClr val="003698"/>
                </a:solidFill>
              </a:rPr>
              <a:t>Personnel resources – informatics, data science, IT, coordinators, investigators</a:t>
            </a:r>
          </a:p>
          <a:p>
            <a:pPr lvl="1">
              <a:lnSpc>
                <a:spcPct val="100000"/>
              </a:lnSpc>
            </a:pPr>
            <a:r>
              <a:rPr lang="en-US" sz="1600" i="1" dirty="0">
                <a:solidFill>
                  <a:srgbClr val="003698"/>
                </a:solidFill>
              </a:rPr>
              <a:t>Provide training and education around best practices for leveraging RWD</a:t>
            </a:r>
          </a:p>
          <a:p>
            <a:pPr marL="342891" lvl="1" indent="0">
              <a:buNone/>
            </a:pPr>
            <a:endParaRPr lang="en-US" sz="1800" dirty="0"/>
          </a:p>
        </p:txBody>
      </p:sp>
    </p:spTree>
    <p:extLst>
      <p:ext uri="{BB962C8B-B14F-4D97-AF65-F5344CB8AC3E}">
        <p14:creationId xmlns:p14="http://schemas.microsoft.com/office/powerpoint/2010/main" val="408072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0E17-B6C5-2A47-A3DF-CD8295F4631A}"/>
              </a:ext>
            </a:extLst>
          </p:cNvPr>
          <p:cNvSpPr>
            <a:spLocks noGrp="1"/>
          </p:cNvSpPr>
          <p:nvPr>
            <p:ph type="title"/>
          </p:nvPr>
        </p:nvSpPr>
        <p:spPr/>
        <p:txBody>
          <a:bodyPr/>
          <a:lstStyle/>
          <a:p>
            <a:pPr algn="ctr"/>
            <a:r>
              <a:rPr lang="en-US" sz="2400" dirty="0"/>
              <a:t>Cross-Sectional Stakeholder Partnerships Needed</a:t>
            </a:r>
          </a:p>
        </p:txBody>
      </p:sp>
      <p:pic>
        <p:nvPicPr>
          <p:cNvPr id="5" name="Content Placeholder 4" descr="A screenshot of a cell phone&#10;&#10;Description automatically generated">
            <a:extLst>
              <a:ext uri="{FF2B5EF4-FFF2-40B4-BE49-F238E27FC236}">
                <a16:creationId xmlns:a16="http://schemas.microsoft.com/office/drawing/2014/main" id="{637AD2D5-1BA9-3744-B61A-9D2C3696C098}"/>
              </a:ext>
            </a:extLst>
          </p:cNvPr>
          <p:cNvPicPr>
            <a:picLocks noGrp="1" noChangeAspect="1"/>
          </p:cNvPicPr>
          <p:nvPr>
            <p:ph idx="1"/>
          </p:nvPr>
        </p:nvPicPr>
        <p:blipFill>
          <a:blip r:embed="rId2"/>
          <a:stretch>
            <a:fillRect/>
          </a:stretch>
        </p:blipFill>
        <p:spPr>
          <a:xfrm>
            <a:off x="990600" y="1371600"/>
            <a:ext cx="7162800" cy="4114800"/>
          </a:xfrm>
        </p:spPr>
      </p:pic>
    </p:spTree>
    <p:extLst>
      <p:ext uri="{BB962C8B-B14F-4D97-AF65-F5344CB8AC3E}">
        <p14:creationId xmlns:p14="http://schemas.microsoft.com/office/powerpoint/2010/main" val="2523382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62" y="533400"/>
            <a:ext cx="8229600" cy="762001"/>
          </a:xfrm>
        </p:spPr>
        <p:txBody>
          <a:bodyPr/>
          <a:lstStyle/>
          <a:p>
            <a:pPr lvl="0" algn="ctr" defTabSz="914400" eaLnBrk="0" fontAlgn="base" hangingPunct="0">
              <a:lnSpc>
                <a:spcPct val="100000"/>
              </a:lnSpc>
              <a:spcBef>
                <a:spcPct val="50000"/>
              </a:spcBef>
              <a:spcAft>
                <a:spcPct val="0"/>
              </a:spcAft>
            </a:pPr>
            <a:r>
              <a:rPr kumimoji="1" lang="en-US" sz="2600" dirty="0">
                <a:solidFill>
                  <a:srgbClr val="003698"/>
                </a:solidFill>
                <a:latin typeface="Arial" panose="020B0604020202020204" pitchFamily="34" charset="0"/>
                <a:ea typeface="ＭＳ Ｐゴシック" charset="0"/>
                <a:cs typeface="Arial" panose="020B0604020202020204" pitchFamily="34" charset="0"/>
              </a:rPr>
              <a:t>Pragmatic Trials in Learning Health Systems</a:t>
            </a:r>
            <a:br>
              <a:rPr kumimoji="1" lang="en-US" sz="2600" dirty="0">
                <a:solidFill>
                  <a:srgbClr val="003698"/>
                </a:solidFill>
                <a:latin typeface="Arial" panose="020B0604020202020204" pitchFamily="34" charset="0"/>
                <a:ea typeface="ＭＳ Ｐゴシック" charset="0"/>
                <a:cs typeface="Arial" panose="020B0604020202020204" pitchFamily="34" charset="0"/>
              </a:rPr>
            </a:br>
            <a:endParaRPr lang="en-US" dirty="0"/>
          </a:p>
        </p:txBody>
      </p:sp>
      <p:sp>
        <p:nvSpPr>
          <p:cNvPr id="4" name="Content Placeholder 2">
            <a:extLst>
              <a:ext uri="{FF2B5EF4-FFF2-40B4-BE49-F238E27FC236}">
                <a16:creationId xmlns:a16="http://schemas.microsoft.com/office/drawing/2014/main" id="{CCE83140-16D9-5C46-9B72-63A8E402020A}"/>
              </a:ext>
            </a:extLst>
          </p:cNvPr>
          <p:cNvSpPr txBox="1">
            <a:spLocks/>
          </p:cNvSpPr>
          <p:nvPr/>
        </p:nvSpPr>
        <p:spPr>
          <a:xfrm>
            <a:off x="446762" y="1600200"/>
            <a:ext cx="8371562" cy="4191001"/>
          </a:xfrm>
          <a:prstGeom prst="rect">
            <a:avLst/>
          </a:prstGeom>
        </p:spPr>
        <p:txBody>
          <a:bodyPr/>
          <a:lstStyle>
            <a:lvl1pPr marL="225425" indent="-225425" algn="l" defTabSz="457200" rtl="0" eaLnBrk="1" latinLnBrk="0" hangingPunct="1">
              <a:lnSpc>
                <a:spcPct val="94000"/>
              </a:lnSpc>
              <a:spcBef>
                <a:spcPts val="1600"/>
              </a:spcBef>
              <a:buClr>
                <a:schemeClr val="tx1"/>
              </a:buClr>
              <a:buSzPct val="110000"/>
              <a:buFont typeface="Wingdings" charset="2"/>
              <a:buChar char="§"/>
              <a:defRPr sz="2000" b="0" i="0" kern="1200">
                <a:solidFill>
                  <a:schemeClr val="bg2"/>
                </a:solidFill>
                <a:latin typeface="+mn-lt"/>
                <a:ea typeface="+mn-ea"/>
                <a:cs typeface="Arial"/>
              </a:defRPr>
            </a:lvl1pPr>
            <a:lvl2pPr marL="692150" indent="-234950" algn="l" defTabSz="457200" rtl="0" eaLnBrk="1" latinLnBrk="0" hangingPunct="1">
              <a:lnSpc>
                <a:spcPct val="94000"/>
              </a:lnSpc>
              <a:spcBef>
                <a:spcPts val="800"/>
              </a:spcBef>
              <a:buFont typeface="Arial"/>
              <a:buChar char="–"/>
              <a:defRPr sz="2000" b="0" i="0" kern="1200">
                <a:solidFill>
                  <a:schemeClr val="bg2"/>
                </a:solidFill>
                <a:latin typeface="+mn-lt"/>
                <a:ea typeface="+mn-ea"/>
                <a:cs typeface="Arial"/>
              </a:defRPr>
            </a:lvl2pPr>
            <a:lvl3pPr marL="1143000" indent="-228600" algn="l" defTabSz="457200" rtl="0" eaLnBrk="1" latinLnBrk="0" hangingPunct="1">
              <a:lnSpc>
                <a:spcPct val="94000"/>
              </a:lnSpc>
              <a:spcBef>
                <a:spcPct val="20000"/>
              </a:spcBef>
              <a:buFont typeface="Arial"/>
              <a:buChar char="•"/>
              <a:defRPr sz="2000" b="0" i="0" kern="1200">
                <a:solidFill>
                  <a:schemeClr val="bg2"/>
                </a:solidFill>
                <a:latin typeface="+mn-lt"/>
                <a:ea typeface="+mn-ea"/>
                <a:cs typeface="Arial"/>
              </a:defRPr>
            </a:lvl3pPr>
            <a:lvl4pPr marL="1371600" indent="0" algn="l" defTabSz="457200" rtl="0" eaLnBrk="1" latinLnBrk="0" hangingPunct="1">
              <a:lnSpc>
                <a:spcPct val="94000"/>
              </a:lnSpc>
              <a:spcBef>
                <a:spcPct val="20000"/>
              </a:spcBef>
              <a:buFont typeface="Arial"/>
              <a:buNone/>
              <a:defRPr sz="1800" b="0" i="1" kern="1200">
                <a:solidFill>
                  <a:schemeClr val="bg2"/>
                </a:solidFill>
                <a:latin typeface="+mn-lt"/>
                <a:ea typeface="+mn-ea"/>
                <a:cs typeface="Arial"/>
              </a:defRPr>
            </a:lvl4pPr>
            <a:lvl5pPr marL="1647825" indent="-228600" algn="l" defTabSz="457200" rtl="0" eaLnBrk="1" latinLnBrk="0" hangingPunct="1">
              <a:lnSpc>
                <a:spcPct val="94000"/>
              </a:lnSpc>
              <a:spcBef>
                <a:spcPts val="0"/>
              </a:spcBef>
              <a:buFont typeface="Arial"/>
              <a:buChar char="–"/>
              <a:defRPr sz="1800" b="0" i="0" kern="1200">
                <a:solidFill>
                  <a:schemeClr val="bg2"/>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5425" marR="0" lvl="0" indent="-225425" algn="l" defTabSz="457200" rtl="0" eaLnBrk="1" fontAlgn="auto" latinLnBrk="0" hangingPunct="1">
              <a:lnSpc>
                <a:spcPct val="100000"/>
              </a:lnSpc>
              <a:spcBef>
                <a:spcPts val="1600"/>
              </a:spcBef>
              <a:spcAft>
                <a:spcPts val="0"/>
              </a:spcAft>
              <a:buClr>
                <a:srgbClr val="003698"/>
              </a:buClr>
              <a:buSzPct val="110000"/>
              <a:buFont typeface="Wingdings" charset="2"/>
              <a:buChar char="§"/>
              <a:tabLst/>
              <a:defRPr/>
            </a:pPr>
            <a:r>
              <a:rPr kumimoji="0" lang="en-US" b="0" i="0" u="none" strike="noStrike" kern="1200" cap="none" spc="0" normalizeH="0" baseline="0" noProof="0" dirty="0">
                <a:ln>
                  <a:noFill/>
                </a:ln>
                <a:solidFill>
                  <a:srgbClr val="003698"/>
                </a:solidFill>
                <a:effectLst/>
                <a:uLnTx/>
                <a:uFillTx/>
                <a:latin typeface="Arial"/>
              </a:rPr>
              <a:t>Pragmatic, simple trials can be successfully executed within learning health systems across the United States</a:t>
            </a:r>
          </a:p>
          <a:p>
            <a:pPr marL="692150" marR="0" lvl="1" indent="-234950" algn="l" defTabSz="457200" rtl="0" eaLnBrk="1" fontAlgn="auto" latinLnBrk="0" hangingPunct="1">
              <a:lnSpc>
                <a:spcPct val="100000"/>
              </a:lnSpc>
              <a:spcBef>
                <a:spcPts val="800"/>
              </a:spcBef>
              <a:spcAft>
                <a:spcPts val="0"/>
              </a:spcAft>
              <a:buClrTx/>
              <a:buSzTx/>
              <a:buFont typeface="Arial"/>
              <a:buChar char="–"/>
              <a:tabLst/>
              <a:defRPr/>
            </a:pPr>
            <a:r>
              <a:rPr kumimoji="0" lang="en-US" sz="1800" b="0" i="1" u="none" strike="noStrike" kern="1200" cap="none" spc="0" normalizeH="0" baseline="0" noProof="0" dirty="0">
                <a:ln>
                  <a:noFill/>
                </a:ln>
                <a:solidFill>
                  <a:srgbClr val="003698"/>
                </a:solidFill>
                <a:effectLst/>
                <a:uLnTx/>
                <a:uFillTx/>
                <a:latin typeface="Arial"/>
              </a:rPr>
              <a:t>Strong collaborations needed among clinicians, research personnel, </a:t>
            </a:r>
            <a:r>
              <a:rPr kumimoji="0" lang="en-US" sz="1800" i="1" dirty="0">
                <a:solidFill>
                  <a:srgbClr val="003698"/>
                </a:solidFill>
                <a:latin typeface="Arial"/>
              </a:rPr>
              <a:t>data scientists, </a:t>
            </a:r>
            <a:r>
              <a:rPr kumimoji="0" lang="en-US" sz="1800" i="1">
                <a:solidFill>
                  <a:srgbClr val="003698"/>
                </a:solidFill>
                <a:latin typeface="Arial"/>
              </a:rPr>
              <a:t>technology experts, </a:t>
            </a:r>
            <a:r>
              <a:rPr kumimoji="0" lang="en-US" sz="1800" b="0" i="1" u="none" strike="noStrike" kern="1200" cap="none" spc="0" normalizeH="0" baseline="0" noProof="0">
                <a:ln>
                  <a:noFill/>
                </a:ln>
                <a:solidFill>
                  <a:srgbClr val="003698"/>
                </a:solidFill>
                <a:effectLst/>
                <a:uLnTx/>
                <a:uFillTx/>
                <a:latin typeface="Arial"/>
              </a:rPr>
              <a:t>and </a:t>
            </a:r>
            <a:r>
              <a:rPr kumimoji="0" lang="en-US" sz="1800" b="0" i="1" u="none" strike="noStrike" kern="1200" cap="none" spc="0" normalizeH="0" baseline="0" noProof="0" dirty="0">
                <a:ln>
                  <a:noFill/>
                </a:ln>
                <a:solidFill>
                  <a:srgbClr val="003698"/>
                </a:solidFill>
                <a:effectLst/>
                <a:uLnTx/>
                <a:uFillTx/>
                <a:latin typeface="Arial"/>
              </a:rPr>
              <a:t>informatics experts</a:t>
            </a:r>
          </a:p>
          <a:p>
            <a:pPr marL="225425" marR="0" lvl="0" indent="-225425" algn="l" defTabSz="457200" rtl="0" eaLnBrk="1" fontAlgn="auto" latinLnBrk="0" hangingPunct="1">
              <a:lnSpc>
                <a:spcPct val="100000"/>
              </a:lnSpc>
              <a:spcBef>
                <a:spcPts val="1600"/>
              </a:spcBef>
              <a:spcAft>
                <a:spcPts val="0"/>
              </a:spcAft>
              <a:buClr>
                <a:srgbClr val="003698"/>
              </a:buClr>
              <a:buSzPct val="110000"/>
              <a:buFont typeface="Wingdings" charset="2"/>
              <a:buChar char="§"/>
              <a:tabLst/>
              <a:defRPr/>
            </a:pPr>
            <a:r>
              <a:rPr kumimoji="0" lang="en-US" b="0" i="0" u="none" strike="noStrike" kern="1200" cap="none" spc="0" normalizeH="0" baseline="0" noProof="0" dirty="0">
                <a:ln>
                  <a:noFill/>
                </a:ln>
                <a:solidFill>
                  <a:srgbClr val="003698"/>
                </a:solidFill>
                <a:effectLst/>
                <a:uLnTx/>
                <a:uFillTx/>
                <a:latin typeface="Arial"/>
              </a:rPr>
              <a:t>Use of RWD and technology</a:t>
            </a:r>
            <a:r>
              <a:rPr kumimoji="0" lang="en-US" b="0" i="0" u="none" strike="noStrike" kern="1200" cap="none" spc="0" normalizeH="0" noProof="0" dirty="0">
                <a:ln>
                  <a:noFill/>
                </a:ln>
                <a:solidFill>
                  <a:srgbClr val="003698"/>
                </a:solidFill>
                <a:effectLst/>
                <a:uLnTx/>
                <a:uFillTx/>
                <a:latin typeface="Arial"/>
              </a:rPr>
              <a:t> advances </a:t>
            </a:r>
            <a:r>
              <a:rPr kumimoji="0" lang="en-US" b="0" i="0" u="none" strike="noStrike" kern="1200" cap="none" spc="0" normalizeH="0" baseline="0" noProof="0" dirty="0">
                <a:ln>
                  <a:noFill/>
                </a:ln>
                <a:solidFill>
                  <a:srgbClr val="003698"/>
                </a:solidFill>
                <a:effectLst/>
                <a:uLnTx/>
                <a:uFillTx/>
                <a:latin typeface="Arial"/>
              </a:rPr>
              <a:t>to facilitate trial execution</a:t>
            </a:r>
            <a:r>
              <a:rPr kumimoji="0" lang="en-US" dirty="0">
                <a:solidFill>
                  <a:srgbClr val="003698"/>
                </a:solidFill>
                <a:latin typeface="Arial"/>
              </a:rPr>
              <a:t> will drive future transformation but nimble, flexible approaches needed to ensure trial quality standards are achieved</a:t>
            </a:r>
            <a:r>
              <a:rPr kumimoji="0" lang="en-US" b="0" i="0" u="none" strike="noStrike" kern="1200" cap="none" spc="0" normalizeH="0" baseline="0" noProof="0" dirty="0">
                <a:ln>
                  <a:noFill/>
                </a:ln>
                <a:solidFill>
                  <a:srgbClr val="003698"/>
                </a:solidFill>
                <a:effectLst/>
                <a:uLnTx/>
                <a:uFillTx/>
                <a:latin typeface="Arial"/>
              </a:rPr>
              <a:t> </a:t>
            </a:r>
          </a:p>
          <a:p>
            <a:pPr marL="692150" marR="0" lvl="1" indent="-234950" algn="l" defTabSz="457200" rtl="0" eaLnBrk="1" fontAlgn="auto" latinLnBrk="0" hangingPunct="1">
              <a:lnSpc>
                <a:spcPct val="100000"/>
              </a:lnSpc>
              <a:spcBef>
                <a:spcPts val="800"/>
              </a:spcBef>
              <a:spcAft>
                <a:spcPts val="0"/>
              </a:spcAft>
              <a:buClrTx/>
              <a:buSzTx/>
              <a:buFont typeface="Arial"/>
              <a:buChar char="–"/>
              <a:tabLst/>
              <a:defRPr/>
            </a:pPr>
            <a:r>
              <a:rPr kumimoji="0" lang="en-US" sz="1800" b="0" i="1" u="none" strike="noStrike" kern="1200" cap="none" spc="0" normalizeH="0" baseline="0" noProof="0" dirty="0">
                <a:ln>
                  <a:noFill/>
                </a:ln>
                <a:solidFill>
                  <a:srgbClr val="003698"/>
                </a:solidFill>
                <a:effectLst/>
                <a:uLnTx/>
                <a:uFillTx/>
                <a:latin typeface="Arial"/>
              </a:rPr>
              <a:t>Iterative systems </a:t>
            </a:r>
            <a:r>
              <a:rPr kumimoji="0" lang="en-US" sz="1800" b="0" i="1" u="none" strike="noStrike" kern="1200" cap="none" spc="0" normalizeH="0" baseline="0" noProof="0" dirty="0" err="1">
                <a:ln>
                  <a:noFill/>
                </a:ln>
                <a:solidFill>
                  <a:srgbClr val="003698"/>
                </a:solidFill>
                <a:effectLst/>
                <a:uLnTx/>
                <a:uFillTx/>
                <a:latin typeface="Arial"/>
              </a:rPr>
              <a:t>neede</a:t>
            </a:r>
            <a:r>
              <a:rPr kumimoji="0" lang="en-US" sz="1800" i="1" dirty="0">
                <a:solidFill>
                  <a:srgbClr val="003698"/>
                </a:solidFill>
                <a:latin typeface="Arial"/>
              </a:rPr>
              <a:t>d to maximize efficiency and data capture</a:t>
            </a:r>
            <a:endParaRPr kumimoji="0" lang="en-US" sz="1800" b="0" i="0" u="none" strike="noStrike" kern="1200" cap="none" spc="0" normalizeH="0" baseline="0" noProof="0" dirty="0">
              <a:ln>
                <a:noFill/>
              </a:ln>
              <a:solidFill>
                <a:srgbClr val="003698"/>
              </a:solidFill>
              <a:effectLst/>
              <a:uLnTx/>
              <a:uFillTx/>
              <a:latin typeface="Arial"/>
            </a:endParaRPr>
          </a:p>
          <a:p>
            <a:pPr marL="225425" marR="0" lvl="0" indent="-225425" algn="l" defTabSz="457200" rtl="0" eaLnBrk="1" fontAlgn="auto" latinLnBrk="0" hangingPunct="1">
              <a:lnSpc>
                <a:spcPct val="100000"/>
              </a:lnSpc>
              <a:spcBef>
                <a:spcPts val="1600"/>
              </a:spcBef>
              <a:spcAft>
                <a:spcPts val="0"/>
              </a:spcAft>
              <a:buClr>
                <a:srgbClr val="003698"/>
              </a:buClr>
              <a:buSzPct val="110000"/>
              <a:buFont typeface="Wingdings" charset="2"/>
              <a:buChar char="§"/>
              <a:tabLst/>
              <a:defRPr/>
            </a:pPr>
            <a:r>
              <a:rPr kumimoji="0" lang="en-US" b="0" i="0" u="none" strike="noStrike" kern="1200" cap="none" spc="0" normalizeH="0" baseline="0" noProof="0" dirty="0">
                <a:ln>
                  <a:noFill/>
                </a:ln>
                <a:solidFill>
                  <a:srgbClr val="003698"/>
                </a:solidFill>
                <a:effectLst/>
                <a:uLnTx/>
                <a:uFillTx/>
                <a:latin typeface="Arial"/>
              </a:rPr>
              <a:t>All clinical trial stakeholders embrace pragmatic trials</a:t>
            </a:r>
          </a:p>
          <a:p>
            <a:pPr marL="692150" marR="0" lvl="1" indent="-234950" algn="l" defTabSz="457200" rtl="0" eaLnBrk="1" fontAlgn="auto" latinLnBrk="0" hangingPunct="1">
              <a:lnSpc>
                <a:spcPct val="100000"/>
              </a:lnSpc>
              <a:spcBef>
                <a:spcPts val="800"/>
              </a:spcBef>
              <a:spcAft>
                <a:spcPts val="0"/>
              </a:spcAft>
              <a:buClrTx/>
              <a:buSzTx/>
              <a:buFont typeface="Arial"/>
              <a:buChar char="–"/>
              <a:tabLst/>
              <a:defRPr/>
            </a:pPr>
            <a:r>
              <a:rPr kumimoji="0" lang="en-US" sz="1800" i="1" dirty="0">
                <a:solidFill>
                  <a:srgbClr val="003698"/>
                </a:solidFill>
                <a:latin typeface="Arial"/>
              </a:rPr>
              <a:t>L</a:t>
            </a:r>
            <a:r>
              <a:rPr kumimoji="0" lang="en-US" sz="1800" b="0" i="1" u="none" strike="noStrike" kern="1200" cap="none" spc="0" normalizeH="0" noProof="0" dirty="0">
                <a:ln>
                  <a:noFill/>
                </a:ln>
                <a:solidFill>
                  <a:srgbClr val="003698"/>
                </a:solidFill>
                <a:effectLst/>
                <a:uLnTx/>
                <a:uFillTx/>
                <a:latin typeface="Arial"/>
              </a:rPr>
              <a:t>earning curve is steep and open sharing of lessons learned is essential to optimize collaborations and development of research networks capable of conducting trials of the future </a:t>
            </a:r>
            <a:endParaRPr kumimoji="0" lang="en-US" sz="1800" b="0" i="1" u="none" strike="noStrike" kern="1200" cap="none" spc="0" normalizeH="0" baseline="0" noProof="0" dirty="0">
              <a:ln>
                <a:noFill/>
              </a:ln>
              <a:solidFill>
                <a:srgbClr val="003698"/>
              </a:solidFill>
              <a:effectLst/>
              <a:uLnTx/>
              <a:uFillTx/>
              <a:latin typeface="Arial"/>
            </a:endParaRPr>
          </a:p>
          <a:p>
            <a:pPr marL="225425" marR="0" lvl="0" indent="-225425" algn="l" defTabSz="457200" rtl="0" eaLnBrk="1" fontAlgn="auto" latinLnBrk="0" hangingPunct="1">
              <a:lnSpc>
                <a:spcPct val="100000"/>
              </a:lnSpc>
              <a:spcBef>
                <a:spcPts val="1600"/>
              </a:spcBef>
              <a:spcAft>
                <a:spcPts val="0"/>
              </a:spcAft>
              <a:buClr>
                <a:srgbClr val="003698"/>
              </a:buClr>
              <a:buSzPct val="110000"/>
              <a:buFont typeface="Wingdings" charset="2"/>
              <a:buChar char="§"/>
              <a:tabLst/>
              <a:defRPr/>
            </a:pPr>
            <a:endParaRPr kumimoji="0" lang="en-US" sz="1800" b="0" i="0" u="none" strike="noStrike" kern="1200" cap="none" spc="0" normalizeH="0" baseline="0" noProof="0" dirty="0">
              <a:ln>
                <a:noFill/>
              </a:ln>
              <a:solidFill>
                <a:srgbClr val="003698"/>
              </a:solidFill>
              <a:effectLst/>
              <a:uLnTx/>
              <a:uFillTx/>
              <a:latin typeface="Arial"/>
            </a:endParaRPr>
          </a:p>
        </p:txBody>
      </p:sp>
    </p:spTree>
    <p:extLst>
      <p:ext uri="{BB962C8B-B14F-4D97-AF65-F5344CB8AC3E}">
        <p14:creationId xmlns:p14="http://schemas.microsoft.com/office/powerpoint/2010/main" val="927766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81000"/>
            <a:ext cx="6972302" cy="857250"/>
          </a:xfrm>
        </p:spPr>
        <p:txBody>
          <a:bodyPr/>
          <a:lstStyle/>
          <a:p>
            <a:pPr algn="ctr"/>
            <a:r>
              <a:rPr lang="en-US" sz="2400" dirty="0"/>
              <a:t>Principles for Conducting Pragmatic Clinical Trials in Learning Health Care Systems </a:t>
            </a:r>
            <a:br>
              <a:rPr lang="en-US" sz="2400" dirty="0"/>
            </a:br>
            <a:endParaRPr lang="en-US" sz="2400" dirty="0"/>
          </a:p>
        </p:txBody>
      </p:sp>
      <p:sp>
        <p:nvSpPr>
          <p:cNvPr id="3" name="Content Placeholder 2"/>
          <p:cNvSpPr>
            <a:spLocks noGrp="1"/>
          </p:cNvSpPr>
          <p:nvPr>
            <p:ph idx="1"/>
          </p:nvPr>
        </p:nvSpPr>
        <p:spPr>
          <a:xfrm>
            <a:off x="733426" y="1703189"/>
            <a:ext cx="7562850" cy="3451622"/>
          </a:xfrm>
        </p:spPr>
        <p:txBody>
          <a:bodyPr/>
          <a:lstStyle/>
          <a:p>
            <a:r>
              <a:rPr lang="en-US" sz="2000" dirty="0">
                <a:solidFill>
                  <a:schemeClr val="tx1"/>
                </a:solidFill>
              </a:rPr>
              <a:t>Leverage available medical data from electronic health records (EHRs) to identify potentially eligible patients</a:t>
            </a:r>
          </a:p>
          <a:p>
            <a:r>
              <a:rPr lang="en-US" sz="2000" dirty="0">
                <a:solidFill>
                  <a:schemeClr val="tx1"/>
                </a:solidFill>
              </a:rPr>
              <a:t>Recruit large samples of patients within healthcare systems to limit selection biases and provide more generalizable results that are relevant to routine practice</a:t>
            </a:r>
          </a:p>
          <a:p>
            <a:r>
              <a:rPr lang="en-US" sz="2000" dirty="0">
                <a:solidFill>
                  <a:schemeClr val="tx1"/>
                </a:solidFill>
              </a:rPr>
              <a:t>Simplify baseline and follow-up data collection through systematic direct patient contact and surveillance of multiple, electronic data sources </a:t>
            </a:r>
          </a:p>
          <a:p>
            <a:r>
              <a:rPr lang="en-US" sz="2000" dirty="0">
                <a:solidFill>
                  <a:schemeClr val="tx1"/>
                </a:solidFill>
              </a:rPr>
              <a:t>Ascertain endpoints as part of routine healthcare delivery and administrative claims retrieval</a:t>
            </a:r>
          </a:p>
        </p:txBody>
      </p:sp>
      <p:sp>
        <p:nvSpPr>
          <p:cNvPr id="6" name="TextBox 5"/>
          <p:cNvSpPr txBox="1"/>
          <p:nvPr/>
        </p:nvSpPr>
        <p:spPr>
          <a:xfrm>
            <a:off x="7471690" y="850386"/>
            <a:ext cx="529312" cy="207749"/>
          </a:xfrm>
          <a:prstGeom prst="rect">
            <a:avLst/>
          </a:prstGeom>
          <a:noFill/>
        </p:spPr>
        <p:txBody>
          <a:bodyPr wrap="none" rtlCol="0">
            <a:spAutoFit/>
          </a:bodyPr>
          <a:lstStyle/>
          <a:p>
            <a:pPr algn="r" defTabSz="342892" eaLnBrk="1" fontAlgn="auto" hangingPunct="1">
              <a:spcBef>
                <a:spcPts val="0"/>
              </a:spcBef>
              <a:spcAft>
                <a:spcPts val="0"/>
              </a:spcAft>
              <a:buNone/>
            </a:pPr>
            <a:r>
              <a:rPr kumimoji="0" lang="en-US" sz="750" dirty="0">
                <a:solidFill>
                  <a:srgbClr val="FFFFFF"/>
                </a:solidFill>
                <a:latin typeface="Arial"/>
                <a:ea typeface="+mn-ea"/>
                <a:cs typeface="+mn-cs"/>
              </a:rPr>
              <a:t>10/2016</a:t>
            </a:r>
          </a:p>
        </p:txBody>
      </p:sp>
    </p:spTree>
    <p:extLst>
      <p:ext uri="{BB962C8B-B14F-4D97-AF65-F5344CB8AC3E}">
        <p14:creationId xmlns:p14="http://schemas.microsoft.com/office/powerpoint/2010/main" val="4126374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258050" cy="1640496"/>
          </a:xfrm>
        </p:spPr>
        <p:txBody>
          <a:bodyPr/>
          <a:lstStyle/>
          <a:p>
            <a:pPr algn="ctr"/>
            <a:r>
              <a:rPr lang="en-US" sz="3200" dirty="0"/>
              <a:t>Framework for the Evolution of Pragmatic, Technology-Enabled Clinical Trials</a:t>
            </a:r>
          </a:p>
        </p:txBody>
      </p:sp>
    </p:spTree>
    <p:extLst>
      <p:ext uri="{BB962C8B-B14F-4D97-AF65-F5344CB8AC3E}">
        <p14:creationId xmlns:p14="http://schemas.microsoft.com/office/powerpoint/2010/main" val="3430183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A9AE-C379-F041-819D-24E99716247A}"/>
              </a:ext>
            </a:extLst>
          </p:cNvPr>
          <p:cNvSpPr>
            <a:spLocks noGrp="1"/>
          </p:cNvSpPr>
          <p:nvPr>
            <p:ph type="title"/>
          </p:nvPr>
        </p:nvSpPr>
        <p:spPr/>
        <p:txBody>
          <a:bodyPr/>
          <a:lstStyle/>
          <a:p>
            <a:pPr algn="ctr"/>
            <a:r>
              <a:rPr lang="en-US" sz="2800" dirty="0"/>
              <a:t>Duke / DCRI Strategy for Real-World Data</a:t>
            </a:r>
          </a:p>
        </p:txBody>
      </p:sp>
      <p:sp>
        <p:nvSpPr>
          <p:cNvPr id="3" name="Content Placeholder 2">
            <a:extLst>
              <a:ext uri="{FF2B5EF4-FFF2-40B4-BE49-F238E27FC236}">
                <a16:creationId xmlns:a16="http://schemas.microsoft.com/office/drawing/2014/main" id="{F6C0240F-69DA-7341-A982-C4B2D6ABE44E}"/>
              </a:ext>
            </a:extLst>
          </p:cNvPr>
          <p:cNvSpPr>
            <a:spLocks noGrp="1"/>
          </p:cNvSpPr>
          <p:nvPr>
            <p:ph idx="1"/>
          </p:nvPr>
        </p:nvSpPr>
        <p:spPr/>
        <p:txBody>
          <a:bodyPr/>
          <a:lstStyle/>
          <a:p>
            <a:r>
              <a:rPr lang="en-US" sz="2000" dirty="0">
                <a:solidFill>
                  <a:srgbClr val="003698"/>
                </a:solidFill>
              </a:rPr>
              <a:t>Define a platform that leverages RWD to support the generation and dissemination of real-world evidence across a learning health system</a:t>
            </a:r>
          </a:p>
          <a:p>
            <a:pPr lvl="1"/>
            <a:r>
              <a:rPr lang="en-US" sz="1800" i="1" dirty="0">
                <a:solidFill>
                  <a:srgbClr val="003698"/>
                </a:solidFill>
              </a:rPr>
              <a:t>Population health management, precision medicine, value-based care delivery, benchmarking, and quality improvement </a:t>
            </a:r>
          </a:p>
          <a:p>
            <a:pPr lvl="1"/>
            <a:r>
              <a:rPr lang="en-US" sz="1800" i="1" dirty="0">
                <a:solidFill>
                  <a:srgbClr val="003698"/>
                </a:solidFill>
              </a:rPr>
              <a:t>Education and dissemination of evidence to patients and providers</a:t>
            </a:r>
          </a:p>
          <a:p>
            <a:pPr lvl="1"/>
            <a:r>
              <a:rPr lang="en-US" sz="1800" i="1" dirty="0">
                <a:solidFill>
                  <a:srgbClr val="003698"/>
                </a:solidFill>
              </a:rPr>
              <a:t>Facilitation of pragmatic trials and observational research</a:t>
            </a:r>
          </a:p>
          <a:p>
            <a:r>
              <a:rPr lang="en-US" sz="2000" dirty="0">
                <a:solidFill>
                  <a:srgbClr val="003698"/>
                </a:solidFill>
              </a:rPr>
              <a:t>Redesign traditional research processes and methods to take advantage of RWD – be deliberate in how to incorporate evolving data and technology approaches</a:t>
            </a:r>
          </a:p>
          <a:p>
            <a:r>
              <a:rPr lang="en-US" sz="2000" dirty="0">
                <a:solidFill>
                  <a:srgbClr val="003698"/>
                </a:solidFill>
              </a:rPr>
              <a:t>Collaborate with industry partners to access, analyze, and leverage RWD sources from across the U.S. to transform and enhance the development and life cycle management of compounds in their portfolios</a:t>
            </a:r>
          </a:p>
        </p:txBody>
      </p:sp>
    </p:spTree>
    <p:extLst>
      <p:ext uri="{BB962C8B-B14F-4D97-AF65-F5344CB8AC3E}">
        <p14:creationId xmlns:p14="http://schemas.microsoft.com/office/powerpoint/2010/main" val="1776205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152400"/>
            <a:ext cx="8686800" cy="762001"/>
          </a:xfrm>
        </p:spPr>
        <p:txBody>
          <a:bodyPr/>
          <a:lstStyle/>
          <a:p>
            <a:pPr algn="ctr"/>
            <a:r>
              <a:rPr lang="en-US" sz="2400" dirty="0">
                <a:solidFill>
                  <a:srgbClr val="003698"/>
                </a:solidFill>
              </a:rPr>
              <a:t>Using RWD (EHRs) to Enable Clinical Trials</a:t>
            </a:r>
            <a:endParaRPr lang="en-US" sz="2400" dirty="0"/>
          </a:p>
        </p:txBody>
      </p:sp>
      <p:grpSp>
        <p:nvGrpSpPr>
          <p:cNvPr id="13" name="Group 12"/>
          <p:cNvGrpSpPr/>
          <p:nvPr/>
        </p:nvGrpSpPr>
        <p:grpSpPr>
          <a:xfrm>
            <a:off x="113828" y="1211769"/>
            <a:ext cx="8916344" cy="5010610"/>
            <a:chOff x="152400" y="1847388"/>
            <a:chExt cx="8916344" cy="5010610"/>
          </a:xfrm>
        </p:grpSpPr>
        <p:sp>
          <p:nvSpPr>
            <p:cNvPr id="14" name="Pentagon 13"/>
            <p:cNvSpPr/>
            <p:nvPr/>
          </p:nvSpPr>
          <p:spPr>
            <a:xfrm>
              <a:off x="152400" y="2410838"/>
              <a:ext cx="2194560" cy="457200"/>
            </a:xfrm>
            <a:prstGeom prst="homePlate">
              <a:avLst>
                <a:gd name="adj" fmla="val 12579"/>
              </a:avLst>
            </a:prstGeom>
            <a:solidFill>
              <a:srgbClr val="00A24B">
                <a:lumMod val="75000"/>
              </a:srgbClr>
            </a:solidFill>
            <a:ln w="9525" cap="flat" cmpd="sng" algn="ctr">
              <a:solidFill>
                <a:srgbClr val="000000">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Monotype Sorts" charset="0"/>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Pre-Study </a:t>
              </a:r>
            </a:p>
          </p:txBody>
        </p:sp>
        <p:sp>
          <p:nvSpPr>
            <p:cNvPr id="15" name="Rectangle 14"/>
            <p:cNvSpPr/>
            <p:nvPr/>
          </p:nvSpPr>
          <p:spPr>
            <a:xfrm>
              <a:off x="2400772" y="2725634"/>
              <a:ext cx="2194560" cy="3854313"/>
            </a:xfrm>
            <a:prstGeom prst="rect">
              <a:avLst/>
            </a:prstGeom>
            <a:noFill/>
            <a:ln w="25400" cap="flat" cmpd="sng" algn="ctr">
              <a:solidFill>
                <a:srgbClr val="000000">
                  <a:lumMod val="20000"/>
                  <a:lumOff val="80000"/>
                </a:srgbClr>
              </a:solid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698"/>
                  </a:solidFill>
                  <a:effectLst/>
                  <a:uLnTx/>
                  <a:uFillTx/>
                  <a:latin typeface="Arial"/>
                  <a:ea typeface="+mn-ea"/>
                  <a:cs typeface="+mn-cs"/>
                </a:rPr>
                <a:t>Site Onboarding</a:t>
              </a:r>
            </a:p>
            <a:p>
              <a:pPr marL="119063" marR="0" lvl="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Translate inclusion/exclusion criteria into an EHR-based reporting program (to identify eligible patients)</a:t>
              </a:r>
              <a:endParaRPr kumimoji="0" lang="en-US" sz="1200" b="0" i="0" u="none" strike="noStrike" kern="0" cap="none" spc="0" normalizeH="0" baseline="0" noProof="0" dirty="0">
                <a:ln>
                  <a:noFill/>
                </a:ln>
                <a:solidFill>
                  <a:srgbClr val="003698"/>
                </a:solidFill>
                <a:effectLst/>
                <a:uLnTx/>
                <a:uFillTx/>
                <a:latin typeface="Arial"/>
                <a:ea typeface="+mn-ea"/>
                <a:cs typeface="+mn-cs"/>
              </a:endParaRPr>
            </a:p>
            <a:p>
              <a:pPr marL="119063" marR="0" lvl="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Feasibility dashboards</a:t>
              </a:r>
            </a:p>
            <a:p>
              <a:pPr marL="119063" marR="0" lvl="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Embed encounter instructions into sites’ EHR systems</a:t>
              </a:r>
            </a:p>
            <a:p>
              <a:pPr marL="119063" marR="0" lvl="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Pre-consent and study-specific consent</a:t>
              </a:r>
            </a:p>
            <a:p>
              <a:pPr marL="119063" marR="0" lvl="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Model potential outcomes</a:t>
              </a:r>
            </a:p>
          </p:txBody>
        </p:sp>
        <p:sp>
          <p:nvSpPr>
            <p:cNvPr id="16" name="Rectangle 15"/>
            <p:cNvSpPr/>
            <p:nvPr/>
          </p:nvSpPr>
          <p:spPr>
            <a:xfrm>
              <a:off x="152400" y="2914117"/>
              <a:ext cx="2194560" cy="3943881"/>
            </a:xfrm>
            <a:prstGeom prst="rect">
              <a:avLst/>
            </a:prstGeom>
            <a:noFill/>
            <a:ln w="25400" cap="flat" cmpd="sng" algn="ctr">
              <a:solidFill>
                <a:srgbClr val="000000">
                  <a:lumMod val="20000"/>
                  <a:lumOff val="80000"/>
                </a:srgbClr>
              </a:solid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698"/>
                  </a:solidFill>
                  <a:effectLst/>
                  <a:uLnTx/>
                  <a:uFillTx/>
                  <a:latin typeface="Arial"/>
                  <a:ea typeface="+mn-ea"/>
                  <a:cs typeface="+mn-cs"/>
                </a:rPr>
                <a:t>Protocol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Characterize RWD-based outcomes &amp; endpoints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698"/>
                  </a:solidFill>
                  <a:effectLst/>
                  <a:uLnTx/>
                  <a:uFillTx/>
                  <a:latin typeface="Arial"/>
                  <a:ea typeface="+mn-ea"/>
                  <a:cs typeface="+mn-cs"/>
                </a:rPr>
                <a:t>Cohort Identification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RWD-compatible inclusion/exclusion criteria (computable phenotype)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Understand patient cohorts; interactions with health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698"/>
                  </a:solidFill>
                  <a:effectLst/>
                  <a:uLnTx/>
                  <a:uFillTx/>
                  <a:latin typeface="Arial"/>
                  <a:ea typeface="+mn-ea"/>
                  <a:cs typeface="+mn-cs"/>
                </a:rPr>
                <a:t>Site Selection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Experience using RWD to facilitate research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Feasibility and r</a:t>
              </a:r>
              <a:r>
                <a:rPr kumimoji="0" lang="en-US" sz="1400" b="0" i="0" u="none" strike="noStrike" kern="0" cap="none" spc="0" normalizeH="0" baseline="0" noProof="0" dirty="0" err="1">
                  <a:ln>
                    <a:noFill/>
                  </a:ln>
                  <a:solidFill>
                    <a:srgbClr val="003698"/>
                  </a:solidFill>
                  <a:effectLst/>
                  <a:uLnTx/>
                  <a:uFillTx/>
                  <a:latin typeface="Arial"/>
                  <a:ea typeface="+mn-ea"/>
                  <a:cs typeface="+mn-cs"/>
                </a:rPr>
                <a:t>ecruitment</a:t>
              </a:r>
              <a:r>
                <a:rPr kumimoji="0" lang="en-US" sz="1400" b="0" i="0" u="none" strike="noStrike" kern="0" cap="none" spc="0" normalizeH="0" baseline="0" noProof="0" dirty="0">
                  <a:ln>
                    <a:noFill/>
                  </a:ln>
                  <a:solidFill>
                    <a:srgbClr val="003698"/>
                  </a:solidFill>
                  <a:effectLst/>
                  <a:uLnTx/>
                  <a:uFillTx/>
                  <a:latin typeface="Arial"/>
                  <a:ea typeface="+mn-ea"/>
                  <a:cs typeface="+mn-cs"/>
                </a:rPr>
                <a:t> plans</a:t>
              </a:r>
            </a:p>
          </p:txBody>
        </p:sp>
        <p:sp>
          <p:nvSpPr>
            <p:cNvPr id="17" name="Pentagon 16"/>
            <p:cNvSpPr/>
            <p:nvPr/>
          </p:nvSpPr>
          <p:spPr>
            <a:xfrm>
              <a:off x="2387600" y="2268435"/>
              <a:ext cx="2194560" cy="457200"/>
            </a:xfrm>
            <a:prstGeom prst="homePlate">
              <a:avLst>
                <a:gd name="adj" fmla="val 12579"/>
              </a:avLst>
            </a:prstGeom>
            <a:solidFill>
              <a:srgbClr val="00A24B">
                <a:lumMod val="75000"/>
              </a:srgbClr>
            </a:solidFill>
            <a:ln w="9525" cap="flat" cmpd="sng" algn="ctr">
              <a:solidFill>
                <a:srgbClr val="000000">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Monotype Sorts" charset="0"/>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Study Setup </a:t>
              </a:r>
            </a:p>
          </p:txBody>
        </p:sp>
        <p:sp>
          <p:nvSpPr>
            <p:cNvPr id="18" name="Pentagon 17"/>
            <p:cNvSpPr/>
            <p:nvPr/>
          </p:nvSpPr>
          <p:spPr>
            <a:xfrm>
              <a:off x="4622800" y="2064837"/>
              <a:ext cx="2194560" cy="457200"/>
            </a:xfrm>
            <a:prstGeom prst="homePlate">
              <a:avLst>
                <a:gd name="adj" fmla="val 12579"/>
              </a:avLst>
            </a:prstGeom>
            <a:solidFill>
              <a:srgbClr val="00A24B">
                <a:lumMod val="75000"/>
              </a:srgbClr>
            </a:solidFill>
            <a:ln w="9525" cap="flat" cmpd="sng" algn="ctr">
              <a:solidFill>
                <a:srgbClr val="000000">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Monotype Sorts" charset="0"/>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Recruitment</a:t>
              </a:r>
            </a:p>
          </p:txBody>
        </p:sp>
        <p:sp>
          <p:nvSpPr>
            <p:cNvPr id="19" name="Pentagon 18"/>
            <p:cNvSpPr/>
            <p:nvPr/>
          </p:nvSpPr>
          <p:spPr>
            <a:xfrm>
              <a:off x="6858000" y="1847388"/>
              <a:ext cx="2194560" cy="457200"/>
            </a:xfrm>
            <a:prstGeom prst="homePlate">
              <a:avLst>
                <a:gd name="adj" fmla="val 12579"/>
              </a:avLst>
            </a:prstGeom>
            <a:solidFill>
              <a:srgbClr val="00A24B">
                <a:lumMod val="75000"/>
              </a:srgbClr>
            </a:solidFill>
            <a:ln w="9525" cap="flat" cmpd="sng" algn="ctr">
              <a:solidFill>
                <a:srgbClr val="000000">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Monotype Sorts" charset="0"/>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rPr>
                <a:t>Study Conduct </a:t>
              </a:r>
            </a:p>
          </p:txBody>
        </p:sp>
        <p:sp>
          <p:nvSpPr>
            <p:cNvPr id="20" name="Rectangle 19"/>
            <p:cNvSpPr/>
            <p:nvPr/>
          </p:nvSpPr>
          <p:spPr>
            <a:xfrm>
              <a:off x="4648200" y="2522036"/>
              <a:ext cx="2194560" cy="4054783"/>
            </a:xfrm>
            <a:prstGeom prst="rect">
              <a:avLst/>
            </a:prstGeom>
            <a:noFill/>
            <a:ln w="25400" cap="flat" cmpd="sng" algn="ctr">
              <a:solidFill>
                <a:srgbClr val="000000">
                  <a:lumMod val="20000"/>
                  <a:lumOff val="80000"/>
                </a:srgbClr>
              </a:solid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698"/>
                  </a:solidFill>
                  <a:effectLst/>
                  <a:uLnTx/>
                  <a:uFillTx/>
                  <a:latin typeface="Arial"/>
                  <a:ea typeface="+mn-ea"/>
                  <a:cs typeface="+mn-cs"/>
                </a:rPr>
                <a:t>Participant Enrollment</a:t>
              </a:r>
            </a:p>
            <a:p>
              <a:pPr marL="119063" marR="0" lvl="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Develop EHR-based screening reports – contact potential participants or identify &amp; recruit d</a:t>
              </a:r>
              <a:r>
                <a:rPr kumimoji="0" lang="en-US" sz="1400" b="0" i="0" u="none" strike="noStrike" kern="0" cap="none" spc="0" normalizeH="0" baseline="0" noProof="0" dirty="0" err="1">
                  <a:ln>
                    <a:noFill/>
                  </a:ln>
                  <a:solidFill>
                    <a:srgbClr val="003698"/>
                  </a:solidFill>
                  <a:effectLst/>
                  <a:uLnTx/>
                  <a:uFillTx/>
                  <a:latin typeface="Arial"/>
                  <a:ea typeface="+mn-ea"/>
                  <a:cs typeface="+mn-cs"/>
                </a:rPr>
                <a:t>uring</a:t>
              </a:r>
              <a:r>
                <a:rPr kumimoji="0" lang="en-US" sz="1400" b="0" i="0" u="none" strike="noStrike" kern="0" cap="none" spc="0" normalizeH="0" baseline="0" noProof="0" dirty="0">
                  <a:ln>
                    <a:noFill/>
                  </a:ln>
                  <a:solidFill>
                    <a:srgbClr val="003698"/>
                  </a:solidFill>
                  <a:effectLst/>
                  <a:uLnTx/>
                  <a:uFillTx/>
                  <a:latin typeface="Arial"/>
                  <a:ea typeface="+mn-ea"/>
                  <a:cs typeface="+mn-cs"/>
                </a:rPr>
                <a:t> clinics</a:t>
              </a:r>
              <a:endParaRPr kumimoji="0" lang="en-US" sz="1200" b="0" i="0" u="none" strike="noStrike" kern="0" cap="none" spc="0" normalizeH="0" baseline="0" noProof="0" dirty="0">
                <a:ln>
                  <a:noFill/>
                </a:ln>
                <a:solidFill>
                  <a:srgbClr val="003698"/>
                </a:solidFill>
                <a:effectLst/>
                <a:highlight>
                  <a:srgbClr val="FFFF00"/>
                </a:highlight>
                <a:uLnTx/>
                <a:uFillTx/>
                <a:latin typeface="Arial"/>
                <a:ea typeface="+mn-ea"/>
                <a:cs typeface="+mn-cs"/>
              </a:endParaRPr>
            </a:p>
            <a:p>
              <a:pPr marL="119063" marR="0" lvl="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Deploy p</a:t>
              </a:r>
              <a:r>
                <a:rPr kumimoji="0" lang="en-US" sz="1400" b="0" i="0" u="none" strike="noStrike" kern="0" cap="none" spc="0" normalizeH="0" baseline="0" noProof="0" dirty="0" err="1">
                  <a:ln>
                    <a:noFill/>
                  </a:ln>
                  <a:solidFill>
                    <a:srgbClr val="003698"/>
                  </a:solidFill>
                  <a:effectLst/>
                  <a:uLnTx/>
                  <a:uFillTx/>
                  <a:latin typeface="Arial"/>
                  <a:ea typeface="+mn-ea"/>
                  <a:cs typeface="+mn-cs"/>
                </a:rPr>
                <a:t>rovider</a:t>
              </a:r>
              <a:r>
                <a:rPr kumimoji="0" lang="en-US" sz="1400" b="0" i="0" u="none" strike="noStrike" kern="0" cap="none" spc="0" normalizeH="0" baseline="0" noProof="0" dirty="0">
                  <a:ln>
                    <a:noFill/>
                  </a:ln>
                  <a:solidFill>
                    <a:srgbClr val="003698"/>
                  </a:solidFill>
                  <a:effectLst/>
                  <a:uLnTx/>
                  <a:uFillTx/>
                  <a:latin typeface="Arial"/>
                  <a:ea typeface="+mn-ea"/>
                  <a:cs typeface="+mn-cs"/>
                </a:rPr>
                <a:t>-specific EHR alerts to identify eligible patients during care delivery</a:t>
              </a:r>
            </a:p>
            <a:p>
              <a:pPr marL="119063" marR="0" lvl="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Use of patient portals (EHR-based and stand-alone) for patient outreach and electronic consent</a:t>
              </a:r>
              <a:endParaRPr kumimoji="0" lang="en-US" sz="1200" b="0" i="0" u="none" strike="noStrike" kern="0" cap="none" spc="0" normalizeH="0" baseline="0" noProof="0" dirty="0">
                <a:ln>
                  <a:noFill/>
                </a:ln>
                <a:solidFill>
                  <a:srgbClr val="003698"/>
                </a:solidFill>
                <a:effectLst/>
                <a:uLnTx/>
                <a:uFillTx/>
                <a:latin typeface="Arial"/>
                <a:ea typeface="+mn-ea"/>
                <a:cs typeface="+mn-cs"/>
              </a:endParaRPr>
            </a:p>
          </p:txBody>
        </p:sp>
        <p:sp>
          <p:nvSpPr>
            <p:cNvPr id="21" name="Rectangle 20"/>
            <p:cNvSpPr/>
            <p:nvPr/>
          </p:nvSpPr>
          <p:spPr>
            <a:xfrm>
              <a:off x="6874184" y="2364603"/>
              <a:ext cx="2194560" cy="4212215"/>
            </a:xfrm>
            <a:prstGeom prst="rect">
              <a:avLst/>
            </a:prstGeom>
            <a:noFill/>
            <a:ln w="25400" cap="flat" cmpd="sng" algn="ctr">
              <a:solidFill>
                <a:srgbClr val="000000">
                  <a:lumMod val="20000"/>
                  <a:lumOff val="80000"/>
                </a:srgbClr>
              </a:solid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698"/>
                  </a:solidFill>
                  <a:effectLst/>
                  <a:uLnTx/>
                  <a:uFillTx/>
                  <a:latin typeface="Arial"/>
                  <a:ea typeface="+mn-ea"/>
                  <a:cs typeface="+mn-cs"/>
                </a:rPr>
                <a:t>Data Collection</a:t>
              </a:r>
            </a:p>
            <a:p>
              <a:pPr marL="114300" marR="0" lvl="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Trial-specific data capture embedded within EHR workflows</a:t>
              </a:r>
            </a:p>
            <a:p>
              <a:pPr marL="114300" marR="0" lvl="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CRFs auto-populated with data from EHRs</a:t>
              </a:r>
            </a:p>
            <a:p>
              <a:pPr marL="114300" marR="0" lvl="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Algorithms to identify RWD-based efficacy and safety outcomes Rules, Alerts &amp; Checks </a:t>
              </a:r>
            </a:p>
            <a:p>
              <a:pPr marL="174625" marR="0" lvl="1"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Data quality and completeness </a:t>
              </a:r>
            </a:p>
            <a:p>
              <a:pPr marL="174625" marR="0" lvl="1"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Hospitalization/SAEs</a:t>
              </a:r>
            </a:p>
            <a:p>
              <a:pPr marL="174625" marR="0" lvl="1"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Event rates</a:t>
              </a:r>
              <a:endParaRPr kumimoji="0" lang="en-US" sz="1400" b="0" i="0" u="none" strike="noStrike" kern="0" cap="none" spc="0" normalizeH="0" baseline="0" noProof="0" dirty="0">
                <a:ln>
                  <a:noFill/>
                </a:ln>
                <a:solidFill>
                  <a:srgbClr val="00369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698"/>
                  </a:solidFill>
                  <a:effectLst/>
                  <a:uLnTx/>
                  <a:uFillTx/>
                  <a:latin typeface="Arial"/>
                  <a:ea typeface="+mn-ea"/>
                  <a:cs typeface="+mn-cs"/>
                </a:rPr>
                <a:t>Participant Retention &amp; Contact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Use of patient portals to collect PRO’s, share trial progress reports, and enhance retention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369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369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3698"/>
                </a:solidFill>
                <a:effectLst/>
                <a:uLnTx/>
                <a:uFillTx/>
                <a:latin typeface="Arial"/>
                <a:ea typeface="+mn-ea"/>
                <a:cs typeface="+mn-cs"/>
              </a:endParaRPr>
            </a:p>
          </p:txBody>
        </p:sp>
      </p:grpSp>
    </p:spTree>
    <p:extLst>
      <p:ext uri="{BB962C8B-B14F-4D97-AF65-F5344CB8AC3E}">
        <p14:creationId xmlns:p14="http://schemas.microsoft.com/office/powerpoint/2010/main" val="727351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6916"/>
            <a:ext cx="8686800" cy="762001"/>
          </a:xfrm>
        </p:spPr>
        <p:txBody>
          <a:bodyPr/>
          <a:lstStyle/>
          <a:p>
            <a:pPr algn="ctr"/>
            <a:r>
              <a:rPr lang="en-US" sz="2400" dirty="0"/>
              <a:t>FDA Real World Evidence Framework and Transformation</a:t>
            </a:r>
            <a:br>
              <a:rPr lang="en-US" sz="2400" dirty="0"/>
            </a:br>
            <a:r>
              <a:rPr lang="en-US" sz="2400" dirty="0"/>
              <a:t> </a:t>
            </a:r>
          </a:p>
        </p:txBody>
      </p:sp>
      <p:sp>
        <p:nvSpPr>
          <p:cNvPr id="6" name="Rectangle 5"/>
          <p:cNvSpPr/>
          <p:nvPr/>
        </p:nvSpPr>
        <p:spPr>
          <a:xfrm>
            <a:off x="228600" y="1447801"/>
            <a:ext cx="2011471" cy="838200"/>
          </a:xfrm>
          <a:prstGeom prst="rect">
            <a:avLst/>
          </a:prstGeom>
          <a:solidFill>
            <a:schemeClr val="tx2"/>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r>
              <a:rPr kumimoji="1" lang="en-US" sz="1600" b="1" i="0" u="none" strike="noStrike" kern="1200" cap="none" spc="0" normalizeH="0" baseline="0" noProof="0" dirty="0">
                <a:ln>
                  <a:noFill/>
                </a:ln>
                <a:solidFill>
                  <a:srgbClr val="063E89"/>
                </a:solidFill>
                <a:effectLst/>
                <a:uLnTx/>
                <a:uFillTx/>
                <a:latin typeface="Arial"/>
                <a:ea typeface="+mn-ea"/>
                <a:cs typeface="+mn-cs"/>
              </a:rPr>
              <a:t>Are data fit for use?</a:t>
            </a:r>
          </a:p>
        </p:txBody>
      </p:sp>
      <p:sp>
        <p:nvSpPr>
          <p:cNvPr id="9" name="Rectangle 8"/>
          <p:cNvSpPr/>
          <p:nvPr/>
        </p:nvSpPr>
        <p:spPr>
          <a:xfrm>
            <a:off x="3200400" y="1447801"/>
            <a:ext cx="2247378" cy="838200"/>
          </a:xfrm>
          <a:prstGeom prst="rect">
            <a:avLst/>
          </a:prstGeom>
          <a:solidFill>
            <a:schemeClr val="tx2"/>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r>
              <a:rPr kumimoji="1" lang="en-US" sz="1600" b="1" i="0" u="none" strike="noStrike" kern="1200" cap="none" spc="0" normalizeH="0" baseline="0" noProof="0" dirty="0">
                <a:ln>
                  <a:noFill/>
                </a:ln>
                <a:solidFill>
                  <a:srgbClr val="063E89"/>
                </a:solidFill>
                <a:effectLst/>
                <a:uLnTx/>
                <a:uFillTx/>
                <a:latin typeface="Arial"/>
                <a:ea typeface="+mn-ea"/>
                <a:cs typeface="+mn-cs"/>
              </a:rPr>
              <a:t>Does RWE answer regulatory questions? </a:t>
            </a:r>
          </a:p>
        </p:txBody>
      </p:sp>
      <p:sp>
        <p:nvSpPr>
          <p:cNvPr id="10" name="Rectangle 9"/>
          <p:cNvSpPr/>
          <p:nvPr/>
        </p:nvSpPr>
        <p:spPr>
          <a:xfrm>
            <a:off x="6408107" y="1447801"/>
            <a:ext cx="2240071" cy="838200"/>
          </a:xfrm>
          <a:prstGeom prst="rect">
            <a:avLst/>
          </a:prstGeom>
          <a:solidFill>
            <a:schemeClr val="tx2"/>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r>
              <a:rPr kumimoji="1" lang="en-US" sz="1600" b="1" i="0" u="none" strike="noStrike" kern="1200" cap="none" spc="0" normalizeH="0" baseline="0" noProof="0" dirty="0">
                <a:ln>
                  <a:noFill/>
                </a:ln>
                <a:solidFill>
                  <a:srgbClr val="063E89"/>
                </a:solidFill>
                <a:effectLst/>
                <a:uLnTx/>
                <a:uFillTx/>
                <a:latin typeface="Arial"/>
                <a:ea typeface="+mn-ea"/>
                <a:cs typeface="+mn-cs"/>
              </a:rPr>
              <a:t>Did study meet FDA regulatory requirements?</a:t>
            </a:r>
          </a:p>
        </p:txBody>
      </p:sp>
      <p:sp>
        <p:nvSpPr>
          <p:cNvPr id="14" name="Rounded Rectangle 13"/>
          <p:cNvSpPr/>
          <p:nvPr/>
        </p:nvSpPr>
        <p:spPr>
          <a:xfrm>
            <a:off x="457200" y="2474368"/>
            <a:ext cx="7924800" cy="192632"/>
          </a:xfrm>
          <a:prstGeom prst="roundRect">
            <a:avLst/>
          </a:prstGeom>
          <a:solidFill>
            <a:schemeClr val="bg1">
              <a:lumMod val="85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Char char="4"/>
              <a:tabLst/>
              <a:defRPr/>
            </a:pPr>
            <a:endParaRPr kumimoji="1" lang="en-US" sz="2800" b="0" i="0" u="none" strike="noStrike" kern="1200" cap="none" spc="0" normalizeH="0" baseline="0" noProof="0" dirty="0">
              <a:ln>
                <a:noFill/>
              </a:ln>
              <a:solidFill>
                <a:srgbClr val="063E89"/>
              </a:solidFill>
              <a:effectLst/>
              <a:uLnTx/>
              <a:uFillTx/>
              <a:latin typeface="Arial"/>
              <a:ea typeface="+mn-ea"/>
              <a:cs typeface="+mn-cs"/>
            </a:endParaRPr>
          </a:p>
        </p:txBody>
      </p:sp>
      <p:grpSp>
        <p:nvGrpSpPr>
          <p:cNvPr id="26" name="Group 25"/>
          <p:cNvGrpSpPr/>
          <p:nvPr/>
        </p:nvGrpSpPr>
        <p:grpSpPr>
          <a:xfrm>
            <a:off x="263236" y="2843748"/>
            <a:ext cx="8216874" cy="1388816"/>
            <a:chOff x="276106" y="2621280"/>
            <a:chExt cx="8216874" cy="1388816"/>
          </a:xfrm>
          <a:solidFill>
            <a:schemeClr val="accent3">
              <a:lumMod val="75000"/>
            </a:schemeClr>
          </a:solidFill>
        </p:grpSpPr>
        <p:sp>
          <p:nvSpPr>
            <p:cNvPr id="15" name="Rounded Rectangle 14"/>
            <p:cNvSpPr/>
            <p:nvPr/>
          </p:nvSpPr>
          <p:spPr>
            <a:xfrm>
              <a:off x="276106" y="2621280"/>
              <a:ext cx="1656936" cy="1325880"/>
            </a:xfrm>
            <a:prstGeom prst="roundRect">
              <a:avLst/>
            </a:prstGeom>
            <a:grp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r>
                <a:rPr kumimoji="1" lang="en-US" sz="1600" b="0" i="0" u="none" strike="noStrike" kern="1200" cap="none" spc="0" normalizeH="0" baseline="0" noProof="0" dirty="0">
                  <a:ln>
                    <a:noFill/>
                  </a:ln>
                  <a:solidFill>
                    <a:srgbClr val="063E89"/>
                  </a:solidFill>
                  <a:effectLst/>
                  <a:uLnTx/>
                  <a:uFillTx/>
                  <a:latin typeface="Arial"/>
                  <a:ea typeface="+mn-ea"/>
                  <a:cs typeface="+mn-cs"/>
                </a:rPr>
                <a:t>Establish   demonstration projects</a:t>
              </a:r>
            </a:p>
          </p:txBody>
        </p:sp>
        <p:sp>
          <p:nvSpPr>
            <p:cNvPr id="16" name="Rounded Rectangle 15"/>
            <p:cNvSpPr/>
            <p:nvPr/>
          </p:nvSpPr>
          <p:spPr>
            <a:xfrm>
              <a:off x="2626379" y="2630675"/>
              <a:ext cx="1462406" cy="1325880"/>
            </a:xfrm>
            <a:prstGeom prst="roundRect">
              <a:avLst/>
            </a:prstGeom>
            <a:grp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r>
                <a:rPr kumimoji="1" lang="en-US" sz="1600" b="0" i="0" u="none" strike="noStrike" kern="1200" cap="none" spc="0" normalizeH="0" baseline="0" noProof="0" dirty="0">
                  <a:ln>
                    <a:noFill/>
                  </a:ln>
                  <a:solidFill>
                    <a:srgbClr val="063E89"/>
                  </a:solidFill>
                  <a:effectLst/>
                  <a:uLnTx/>
                  <a:uFillTx/>
                  <a:latin typeface="Arial"/>
                  <a:ea typeface="+mn-ea"/>
                  <a:cs typeface="+mn-cs"/>
                </a:rPr>
                <a:t>Stakeholder engagement</a:t>
              </a:r>
            </a:p>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endParaRPr kumimoji="1" lang="en-US" sz="1600" b="0" i="0" u="none" strike="noStrike" kern="1200" cap="none" spc="0" normalizeH="0" baseline="0" noProof="0" dirty="0">
                <a:ln>
                  <a:noFill/>
                </a:ln>
                <a:solidFill>
                  <a:srgbClr val="063E89"/>
                </a:solidFill>
                <a:effectLst/>
                <a:uLnTx/>
                <a:uFillTx/>
                <a:latin typeface="Arial"/>
                <a:ea typeface="+mn-ea"/>
                <a:cs typeface="+mn-cs"/>
              </a:endParaRPr>
            </a:p>
          </p:txBody>
        </p:sp>
        <p:sp>
          <p:nvSpPr>
            <p:cNvPr id="17" name="Rounded Rectangle 16"/>
            <p:cNvSpPr/>
            <p:nvPr/>
          </p:nvSpPr>
          <p:spPr>
            <a:xfrm>
              <a:off x="4782122" y="2638490"/>
              <a:ext cx="1554480" cy="1332654"/>
            </a:xfrm>
            <a:prstGeom prst="roundRect">
              <a:avLst/>
            </a:prstGeom>
            <a:grp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r>
                <a:rPr kumimoji="1" lang="en-US" sz="1600" b="0" i="0" u="none" strike="noStrike" kern="1200" cap="none" spc="0" normalizeH="0" baseline="0" noProof="0" dirty="0">
                  <a:ln>
                    <a:noFill/>
                  </a:ln>
                  <a:solidFill>
                    <a:srgbClr val="063E89"/>
                  </a:solidFill>
                  <a:effectLst/>
                  <a:uLnTx/>
                  <a:uFillTx/>
                  <a:latin typeface="Arial"/>
                  <a:ea typeface="+mn-ea"/>
                  <a:cs typeface="+mn-cs"/>
                </a:rPr>
                <a:t>Develop guidance documents for using RWE</a:t>
              </a:r>
            </a:p>
          </p:txBody>
        </p:sp>
        <p:sp>
          <p:nvSpPr>
            <p:cNvPr id="25" name="Rounded Rectangle 24"/>
            <p:cNvSpPr/>
            <p:nvPr/>
          </p:nvSpPr>
          <p:spPr>
            <a:xfrm>
              <a:off x="7029940" y="2638491"/>
              <a:ext cx="1463040" cy="1371605"/>
            </a:xfrm>
            <a:prstGeom prst="roundRect">
              <a:avLst/>
            </a:prstGeom>
            <a:grp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r>
                <a:rPr kumimoji="1" lang="en-US" sz="1600" b="0" i="0" u="none" strike="noStrike" kern="1200" cap="none" spc="0" normalizeH="0" baseline="0" noProof="0" dirty="0">
                  <a:ln>
                    <a:noFill/>
                  </a:ln>
                  <a:solidFill>
                    <a:srgbClr val="063E89"/>
                  </a:solidFill>
                  <a:effectLst/>
                  <a:uLnTx/>
                  <a:uFillTx/>
                  <a:latin typeface="Arial"/>
                  <a:ea typeface="+mn-ea"/>
                  <a:cs typeface="+mn-cs"/>
                </a:rPr>
                <a:t>Setting data standards for RWD</a:t>
              </a:r>
            </a:p>
          </p:txBody>
        </p:sp>
      </p:grpSp>
      <p:sp>
        <p:nvSpPr>
          <p:cNvPr id="27" name="Right Arrow 26"/>
          <p:cNvSpPr/>
          <p:nvPr/>
        </p:nvSpPr>
        <p:spPr>
          <a:xfrm>
            <a:off x="2415435" y="1728574"/>
            <a:ext cx="609600" cy="352854"/>
          </a:xfrm>
          <a:prstGeom prst="rightArrow">
            <a:avLst/>
          </a:prstGeom>
          <a:solidFill>
            <a:srgbClr val="51DC00"/>
          </a:solidFill>
          <a:ln>
            <a:solidFill>
              <a:srgbClr val="51DC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Char char="4"/>
              <a:tabLst/>
              <a:defRPr/>
            </a:pPr>
            <a:endParaRPr kumimoji="1" lang="en-US" sz="2800" b="0" i="0" u="none" strike="noStrike" kern="1200" cap="none" spc="0" normalizeH="0" baseline="0" noProof="0" dirty="0">
              <a:ln>
                <a:noFill/>
              </a:ln>
              <a:solidFill>
                <a:srgbClr val="063E89"/>
              </a:solidFill>
              <a:effectLst/>
              <a:uLnTx/>
              <a:uFillTx/>
              <a:latin typeface="Arial"/>
              <a:ea typeface="+mn-ea"/>
              <a:cs typeface="+mn-cs"/>
            </a:endParaRPr>
          </a:p>
        </p:txBody>
      </p:sp>
      <p:sp>
        <p:nvSpPr>
          <p:cNvPr id="28" name="Right Arrow 27"/>
          <p:cNvSpPr/>
          <p:nvPr/>
        </p:nvSpPr>
        <p:spPr>
          <a:xfrm>
            <a:off x="5637756" y="1692534"/>
            <a:ext cx="609600" cy="352854"/>
          </a:xfrm>
          <a:prstGeom prst="rightArrow">
            <a:avLst/>
          </a:prstGeom>
          <a:solidFill>
            <a:srgbClr val="51DC00"/>
          </a:solidFill>
          <a:ln>
            <a:solidFill>
              <a:srgbClr val="51DC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Char char="4"/>
              <a:tabLst/>
              <a:defRPr/>
            </a:pPr>
            <a:endParaRPr kumimoji="1" lang="en-US" sz="2800" b="0" i="0" u="none" strike="noStrike" kern="1200" cap="none" spc="0" normalizeH="0" baseline="0" noProof="0" dirty="0">
              <a:ln>
                <a:noFill/>
              </a:ln>
              <a:solidFill>
                <a:srgbClr val="063E89"/>
              </a:solidFill>
              <a:effectLst/>
              <a:uLnTx/>
              <a:uFillTx/>
              <a:latin typeface="Arial"/>
              <a:ea typeface="+mn-ea"/>
              <a:cs typeface="+mn-cs"/>
            </a:endParaRPr>
          </a:p>
        </p:txBody>
      </p:sp>
      <p:cxnSp>
        <p:nvCxnSpPr>
          <p:cNvPr id="30" name="Straight Connector 29"/>
          <p:cNvCxnSpPr>
            <a:stCxn id="6" idx="2"/>
          </p:cNvCxnSpPr>
          <p:nvPr/>
        </p:nvCxnSpPr>
        <p:spPr>
          <a:xfrm flipH="1">
            <a:off x="1234335" y="2286001"/>
            <a:ext cx="1" cy="191270"/>
          </a:xfrm>
          <a:prstGeom prst="line">
            <a:avLst/>
          </a:prstGeom>
          <a:noFill/>
          <a:ln w="25400" cap="flat" cmpd="sng" algn="ctr">
            <a:solidFill>
              <a:srgbClr val="51DC00"/>
            </a:solidFill>
            <a:prstDash val="solid"/>
            <a:tailEnd type="none"/>
          </a:ln>
          <a:effectLst/>
        </p:spPr>
      </p:cxnSp>
      <p:cxnSp>
        <p:nvCxnSpPr>
          <p:cNvPr id="32" name="Straight Connector 31"/>
          <p:cNvCxnSpPr>
            <a:stCxn id="9" idx="2"/>
          </p:cNvCxnSpPr>
          <p:nvPr/>
        </p:nvCxnSpPr>
        <p:spPr>
          <a:xfrm>
            <a:off x="4324089" y="2286001"/>
            <a:ext cx="0" cy="164433"/>
          </a:xfrm>
          <a:prstGeom prst="line">
            <a:avLst/>
          </a:prstGeom>
          <a:noFill/>
          <a:ln w="25400" cap="flat" cmpd="sng" algn="ctr">
            <a:solidFill>
              <a:srgbClr val="51DC00"/>
            </a:solidFill>
            <a:prstDash val="solid"/>
            <a:tailEnd type="none"/>
          </a:ln>
          <a:effectLst/>
        </p:spPr>
      </p:cxnSp>
      <p:cxnSp>
        <p:nvCxnSpPr>
          <p:cNvPr id="34" name="Straight Connector 33"/>
          <p:cNvCxnSpPr>
            <a:stCxn id="10" idx="2"/>
          </p:cNvCxnSpPr>
          <p:nvPr/>
        </p:nvCxnSpPr>
        <p:spPr>
          <a:xfrm flipH="1">
            <a:off x="7528142" y="2286001"/>
            <a:ext cx="1" cy="188367"/>
          </a:xfrm>
          <a:prstGeom prst="line">
            <a:avLst/>
          </a:prstGeom>
          <a:noFill/>
          <a:ln w="25400" cap="flat" cmpd="sng" algn="ctr">
            <a:solidFill>
              <a:srgbClr val="51DC00"/>
            </a:solidFill>
            <a:prstDash val="solid"/>
            <a:tailEnd type="none"/>
          </a:ln>
          <a:effectLst/>
        </p:spPr>
      </p:cxnSp>
      <p:cxnSp>
        <p:nvCxnSpPr>
          <p:cNvPr id="36" name="Straight Connector 35"/>
          <p:cNvCxnSpPr>
            <a:endCxn id="15" idx="0"/>
          </p:cNvCxnSpPr>
          <p:nvPr/>
        </p:nvCxnSpPr>
        <p:spPr>
          <a:xfrm flipH="1">
            <a:off x="1091704" y="2678941"/>
            <a:ext cx="116280" cy="164807"/>
          </a:xfrm>
          <a:prstGeom prst="line">
            <a:avLst/>
          </a:prstGeom>
          <a:noFill/>
          <a:ln w="25400" cap="flat" cmpd="sng" algn="ctr">
            <a:solidFill>
              <a:srgbClr val="51DC00"/>
            </a:solidFill>
            <a:prstDash val="solid"/>
            <a:tailEnd type="none"/>
          </a:ln>
          <a:effectLst/>
        </p:spPr>
      </p:cxnSp>
      <p:cxnSp>
        <p:nvCxnSpPr>
          <p:cNvPr id="40" name="Straight Connector 39"/>
          <p:cNvCxnSpPr>
            <a:endCxn id="16" idx="0"/>
          </p:cNvCxnSpPr>
          <p:nvPr/>
        </p:nvCxnSpPr>
        <p:spPr>
          <a:xfrm flipH="1">
            <a:off x="3344712" y="2678941"/>
            <a:ext cx="8088" cy="174202"/>
          </a:xfrm>
          <a:prstGeom prst="line">
            <a:avLst/>
          </a:prstGeom>
          <a:noFill/>
          <a:ln w="25400" cap="flat" cmpd="sng" algn="ctr">
            <a:solidFill>
              <a:srgbClr val="51DC00"/>
            </a:solidFill>
            <a:prstDash val="solid"/>
            <a:tailEnd type="none"/>
          </a:ln>
          <a:effectLst/>
        </p:spPr>
      </p:cxnSp>
      <p:cxnSp>
        <p:nvCxnSpPr>
          <p:cNvPr id="44" name="Straight Connector 43"/>
          <p:cNvCxnSpPr>
            <a:endCxn id="25" idx="0"/>
          </p:cNvCxnSpPr>
          <p:nvPr/>
        </p:nvCxnSpPr>
        <p:spPr>
          <a:xfrm>
            <a:off x="7528142" y="2678941"/>
            <a:ext cx="220448" cy="182018"/>
          </a:xfrm>
          <a:prstGeom prst="line">
            <a:avLst/>
          </a:prstGeom>
          <a:noFill/>
          <a:ln w="25400" cap="flat" cmpd="sng" algn="ctr">
            <a:solidFill>
              <a:srgbClr val="51DC00"/>
            </a:solidFill>
            <a:prstDash val="solid"/>
            <a:tailEnd type="none"/>
          </a:ln>
          <a:effectLst/>
        </p:spPr>
      </p:cxnSp>
      <p:cxnSp>
        <p:nvCxnSpPr>
          <p:cNvPr id="51" name="Straight Connector 50"/>
          <p:cNvCxnSpPr>
            <a:endCxn id="17" idx="0"/>
          </p:cNvCxnSpPr>
          <p:nvPr/>
        </p:nvCxnSpPr>
        <p:spPr>
          <a:xfrm>
            <a:off x="5546492" y="2678941"/>
            <a:ext cx="0" cy="182017"/>
          </a:xfrm>
          <a:prstGeom prst="line">
            <a:avLst/>
          </a:prstGeom>
          <a:noFill/>
          <a:ln w="25400" cap="flat" cmpd="sng" algn="ctr">
            <a:solidFill>
              <a:srgbClr val="51DC00"/>
            </a:solidFill>
            <a:prstDash val="solid"/>
            <a:tailEnd type="none"/>
          </a:ln>
          <a:effectLst/>
        </p:spPr>
      </p:cxnSp>
      <p:cxnSp>
        <p:nvCxnSpPr>
          <p:cNvPr id="64" name="Straight Connector 63"/>
          <p:cNvCxnSpPr/>
          <p:nvPr/>
        </p:nvCxnSpPr>
        <p:spPr>
          <a:xfrm>
            <a:off x="4324089" y="4793679"/>
            <a:ext cx="0" cy="213475"/>
          </a:xfrm>
          <a:prstGeom prst="line">
            <a:avLst/>
          </a:prstGeom>
          <a:noFill/>
          <a:ln w="25400" cap="flat" cmpd="sng" algn="ctr">
            <a:solidFill>
              <a:srgbClr val="7030A0"/>
            </a:solidFill>
            <a:prstDash val="solid"/>
            <a:tailEnd type="none"/>
          </a:ln>
          <a:effectLst/>
        </p:spPr>
      </p:cxnSp>
      <p:cxnSp>
        <p:nvCxnSpPr>
          <p:cNvPr id="66" name="Straight Connector 65"/>
          <p:cNvCxnSpPr/>
          <p:nvPr/>
        </p:nvCxnSpPr>
        <p:spPr>
          <a:xfrm>
            <a:off x="7017070" y="4793679"/>
            <a:ext cx="0" cy="213475"/>
          </a:xfrm>
          <a:prstGeom prst="line">
            <a:avLst/>
          </a:prstGeom>
          <a:noFill/>
          <a:ln w="25400" cap="flat" cmpd="sng" algn="ctr">
            <a:solidFill>
              <a:srgbClr val="7030A0"/>
            </a:solidFill>
            <a:prstDash val="solid"/>
            <a:tailEnd type="none"/>
          </a:ln>
          <a:effectLst/>
        </p:spPr>
      </p:cxnSp>
      <p:cxnSp>
        <p:nvCxnSpPr>
          <p:cNvPr id="70" name="Straight Connector 69"/>
          <p:cNvCxnSpPr/>
          <p:nvPr/>
        </p:nvCxnSpPr>
        <p:spPr>
          <a:xfrm>
            <a:off x="1752600" y="4793679"/>
            <a:ext cx="0" cy="213475"/>
          </a:xfrm>
          <a:prstGeom prst="line">
            <a:avLst/>
          </a:prstGeom>
          <a:noFill/>
          <a:ln w="25400" cap="flat" cmpd="sng" algn="ctr">
            <a:solidFill>
              <a:srgbClr val="7030A0"/>
            </a:solidFill>
            <a:prstDash val="solid"/>
            <a:tailEnd type="none"/>
          </a:ln>
          <a:effectLst/>
        </p:spPr>
      </p:cxnSp>
      <p:grpSp>
        <p:nvGrpSpPr>
          <p:cNvPr id="81" name="Group 80"/>
          <p:cNvGrpSpPr/>
          <p:nvPr/>
        </p:nvGrpSpPr>
        <p:grpSpPr>
          <a:xfrm>
            <a:off x="876488" y="4169628"/>
            <a:ext cx="7162800" cy="1697772"/>
            <a:chOff x="876488" y="4169628"/>
            <a:chExt cx="7162800" cy="1697772"/>
          </a:xfrm>
        </p:grpSpPr>
        <p:grpSp>
          <p:nvGrpSpPr>
            <p:cNvPr id="57" name="Group 56"/>
            <p:cNvGrpSpPr/>
            <p:nvPr/>
          </p:nvGrpSpPr>
          <p:grpSpPr>
            <a:xfrm>
              <a:off x="876488" y="4343400"/>
              <a:ext cx="7162800" cy="1524000"/>
              <a:chOff x="876488" y="4343400"/>
              <a:chExt cx="7162800" cy="1524000"/>
            </a:xfrm>
          </p:grpSpPr>
          <p:sp>
            <p:nvSpPr>
              <p:cNvPr id="23" name="Rounded Rectangle 22"/>
              <p:cNvSpPr/>
              <p:nvPr/>
            </p:nvSpPr>
            <p:spPr>
              <a:xfrm>
                <a:off x="876488" y="4343400"/>
                <a:ext cx="7162800" cy="450279"/>
              </a:xfrm>
              <a:prstGeom prst="roundRect">
                <a:avLst/>
              </a:prstGeom>
              <a:solidFill>
                <a:schemeClr val="bg1">
                  <a:lumMod val="85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r>
                  <a:rPr kumimoji="1" lang="en-US" sz="2000" b="1" i="0" u="none" strike="noStrike" kern="1200" cap="none" spc="0" normalizeH="0" baseline="0" noProof="0" dirty="0">
                    <a:ln>
                      <a:noFill/>
                    </a:ln>
                    <a:solidFill>
                      <a:srgbClr val="063E89"/>
                    </a:solidFill>
                    <a:effectLst/>
                    <a:uLnTx/>
                    <a:uFillTx/>
                    <a:latin typeface="Arial"/>
                    <a:ea typeface="+mn-ea"/>
                    <a:cs typeface="+mn-cs"/>
                  </a:rPr>
                  <a:t>RWD Fitness Assessment </a:t>
                </a:r>
              </a:p>
            </p:txBody>
          </p:sp>
          <p:sp>
            <p:nvSpPr>
              <p:cNvPr id="48" name="Rounded Rectangle 47"/>
              <p:cNvSpPr/>
              <p:nvPr/>
            </p:nvSpPr>
            <p:spPr>
              <a:xfrm>
                <a:off x="913895" y="5029200"/>
                <a:ext cx="1790700" cy="838200"/>
              </a:xfrm>
              <a:prstGeom prst="roundRect">
                <a:avLst/>
              </a:prstGeom>
              <a:solidFill>
                <a:schemeClr val="accent4">
                  <a:lumMod val="60000"/>
                  <a:lumOff val="4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r>
                  <a:rPr kumimoji="1" lang="en-US" sz="1600" b="0" i="0" u="none" strike="noStrike" kern="1200" cap="none" spc="0" normalizeH="0" baseline="0" noProof="0" dirty="0">
                    <a:ln>
                      <a:noFill/>
                    </a:ln>
                    <a:solidFill>
                      <a:srgbClr val="063E89"/>
                    </a:solidFill>
                    <a:effectLst/>
                    <a:uLnTx/>
                    <a:uFillTx/>
                    <a:latin typeface="Arial"/>
                    <a:ea typeface="+mn-ea"/>
                    <a:cs typeface="+mn-cs"/>
                  </a:rPr>
                  <a:t>Clinical study methodology and reliability </a:t>
                </a:r>
              </a:p>
            </p:txBody>
          </p:sp>
          <p:sp>
            <p:nvSpPr>
              <p:cNvPr id="53" name="Rounded Rectangle 52"/>
              <p:cNvSpPr/>
              <p:nvPr/>
            </p:nvSpPr>
            <p:spPr>
              <a:xfrm>
                <a:off x="3428739" y="5027883"/>
                <a:ext cx="1790700" cy="838200"/>
              </a:xfrm>
              <a:prstGeom prst="roundRect">
                <a:avLst/>
              </a:prstGeom>
              <a:solidFill>
                <a:schemeClr val="accent4">
                  <a:lumMod val="60000"/>
                  <a:lumOff val="4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r>
                  <a:rPr kumimoji="1" lang="en-US" sz="1600" b="0" i="0" u="none" strike="noStrike" kern="1200" cap="none" spc="0" normalizeH="0" baseline="0" noProof="0" dirty="0">
                    <a:ln>
                      <a:noFill/>
                    </a:ln>
                    <a:solidFill>
                      <a:srgbClr val="063E89"/>
                    </a:solidFill>
                    <a:effectLst/>
                    <a:uLnTx/>
                    <a:uFillTx/>
                    <a:latin typeface="Arial"/>
                    <a:ea typeface="+mn-ea"/>
                    <a:cs typeface="+mn-cs"/>
                  </a:rPr>
                  <a:t>Data accrual and data quality control </a:t>
                </a:r>
              </a:p>
            </p:txBody>
          </p:sp>
          <p:sp>
            <p:nvSpPr>
              <p:cNvPr id="54" name="Rounded Rectangle 53"/>
              <p:cNvSpPr/>
              <p:nvPr/>
            </p:nvSpPr>
            <p:spPr>
              <a:xfrm>
                <a:off x="6080153" y="5007154"/>
                <a:ext cx="1790700" cy="838200"/>
              </a:xfrm>
              <a:prstGeom prst="roundRect">
                <a:avLst/>
              </a:prstGeom>
              <a:solidFill>
                <a:schemeClr val="accent4">
                  <a:lumMod val="60000"/>
                  <a:lumOff val="4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 typeface="Monotype Sorts" charset="0"/>
                  <a:buNone/>
                  <a:tabLst/>
                  <a:defRPr/>
                </a:pPr>
                <a:r>
                  <a:rPr kumimoji="1" lang="en-US" sz="1600" b="0" i="0" u="none" strike="noStrike" kern="1200" cap="none" spc="0" normalizeH="0" baseline="0" noProof="0" dirty="0">
                    <a:ln>
                      <a:noFill/>
                    </a:ln>
                    <a:solidFill>
                      <a:srgbClr val="063E89"/>
                    </a:solidFill>
                    <a:effectLst/>
                    <a:uLnTx/>
                    <a:uFillTx/>
                    <a:latin typeface="Arial"/>
                    <a:ea typeface="+mn-ea"/>
                    <a:cs typeface="+mn-cs"/>
                  </a:rPr>
                  <a:t>Relevance of underlying data</a:t>
                </a:r>
              </a:p>
            </p:txBody>
          </p:sp>
        </p:grpSp>
        <p:cxnSp>
          <p:nvCxnSpPr>
            <p:cNvPr id="72" name="Straight Connector 71"/>
            <p:cNvCxnSpPr>
              <a:stCxn id="15" idx="2"/>
            </p:cNvCxnSpPr>
            <p:nvPr/>
          </p:nvCxnSpPr>
          <p:spPr>
            <a:xfrm>
              <a:off x="1091704" y="4169628"/>
              <a:ext cx="203696" cy="173772"/>
            </a:xfrm>
            <a:prstGeom prst="line">
              <a:avLst/>
            </a:prstGeom>
            <a:noFill/>
            <a:ln w="25400" cap="flat" cmpd="sng" algn="ctr">
              <a:solidFill>
                <a:schemeClr val="accent5"/>
              </a:solidFill>
              <a:prstDash val="solid"/>
              <a:tailEnd type="none"/>
            </a:ln>
            <a:effectLst/>
          </p:spPr>
        </p:cxnSp>
        <p:cxnSp>
          <p:nvCxnSpPr>
            <p:cNvPr id="76" name="Straight Connector 75"/>
            <p:cNvCxnSpPr>
              <a:stCxn id="17" idx="2"/>
            </p:cNvCxnSpPr>
            <p:nvPr/>
          </p:nvCxnSpPr>
          <p:spPr>
            <a:xfrm>
              <a:off x="5546492" y="4193612"/>
              <a:ext cx="0" cy="149788"/>
            </a:xfrm>
            <a:prstGeom prst="line">
              <a:avLst/>
            </a:prstGeom>
            <a:noFill/>
            <a:ln w="25400" cap="flat" cmpd="sng" algn="ctr">
              <a:solidFill>
                <a:schemeClr val="accent5"/>
              </a:solidFill>
              <a:prstDash val="solid"/>
              <a:tailEnd type="none"/>
            </a:ln>
            <a:effectLst/>
          </p:spPr>
        </p:cxnSp>
        <p:cxnSp>
          <p:nvCxnSpPr>
            <p:cNvPr id="78" name="Straight Connector 77"/>
            <p:cNvCxnSpPr>
              <a:stCxn id="25" idx="2"/>
            </p:cNvCxnSpPr>
            <p:nvPr/>
          </p:nvCxnSpPr>
          <p:spPr>
            <a:xfrm>
              <a:off x="7748590" y="4232564"/>
              <a:ext cx="0" cy="110836"/>
            </a:xfrm>
            <a:prstGeom prst="line">
              <a:avLst/>
            </a:prstGeom>
            <a:noFill/>
            <a:ln w="25400" cap="flat" cmpd="sng" algn="ctr">
              <a:solidFill>
                <a:schemeClr val="accent5"/>
              </a:solidFill>
              <a:prstDash val="solid"/>
              <a:tailEnd type="none"/>
            </a:ln>
            <a:effectLst/>
          </p:spPr>
        </p:cxnSp>
        <p:cxnSp>
          <p:nvCxnSpPr>
            <p:cNvPr id="80" name="Straight Connector 79"/>
            <p:cNvCxnSpPr>
              <a:stCxn id="16" idx="2"/>
            </p:cNvCxnSpPr>
            <p:nvPr/>
          </p:nvCxnSpPr>
          <p:spPr>
            <a:xfrm>
              <a:off x="3344712" y="4179023"/>
              <a:ext cx="0" cy="164377"/>
            </a:xfrm>
            <a:prstGeom prst="line">
              <a:avLst/>
            </a:prstGeom>
            <a:noFill/>
            <a:ln w="25400" cap="flat" cmpd="sng" algn="ctr">
              <a:solidFill>
                <a:schemeClr val="accent5"/>
              </a:solidFill>
              <a:prstDash val="solid"/>
              <a:tailEnd type="none"/>
            </a:ln>
            <a:effectLst/>
          </p:spPr>
        </p:cxnSp>
      </p:grpSp>
      <p:sp>
        <p:nvSpPr>
          <p:cNvPr id="4" name="TextBox 3">
            <a:extLst>
              <a:ext uri="{FF2B5EF4-FFF2-40B4-BE49-F238E27FC236}">
                <a16:creationId xmlns:a16="http://schemas.microsoft.com/office/drawing/2014/main" id="{2062339F-070E-814B-97A5-C0E542309C83}"/>
              </a:ext>
            </a:extLst>
          </p:cNvPr>
          <p:cNvSpPr txBox="1"/>
          <p:nvPr/>
        </p:nvSpPr>
        <p:spPr>
          <a:xfrm>
            <a:off x="5087331" y="6330966"/>
            <a:ext cx="3252301"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 typeface="Monotype Sorts" charset="0"/>
              <a:buNone/>
              <a:tabLst/>
              <a:defRPr/>
            </a:pPr>
            <a:r>
              <a:rPr kumimoji="1" lang="en-US" sz="1400" b="1" i="1" u="none" strike="noStrike" kern="1200" cap="none" spc="0" normalizeH="0" baseline="0" noProof="0" dirty="0">
                <a:ln>
                  <a:noFill/>
                </a:ln>
                <a:solidFill>
                  <a:srgbClr val="FFFFFF"/>
                </a:solidFill>
                <a:effectLst/>
                <a:uLnTx/>
                <a:uFillTx/>
                <a:latin typeface="Arial"/>
                <a:ea typeface="ＭＳ Ｐゴシック" charset="0"/>
              </a:rPr>
              <a:t>Released by FDA in December, 2018</a:t>
            </a:r>
          </a:p>
        </p:txBody>
      </p:sp>
    </p:spTree>
    <p:extLst>
      <p:ext uri="{BB962C8B-B14F-4D97-AF65-F5344CB8AC3E}">
        <p14:creationId xmlns:p14="http://schemas.microsoft.com/office/powerpoint/2010/main" val="1992711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16" y="152400"/>
            <a:ext cx="8229600" cy="762001"/>
          </a:xfrm>
        </p:spPr>
        <p:txBody>
          <a:bodyPr/>
          <a:lstStyle/>
          <a:p>
            <a:pPr algn="ctr"/>
            <a:r>
              <a:rPr lang="en-US" altLang="en-US" sz="2400" kern="0" dirty="0">
                <a:solidFill>
                  <a:srgbClr val="002D81"/>
                </a:solidFill>
                <a:ea typeface="ＭＳ Ｐゴシック" charset="0"/>
              </a:rPr>
              <a:t>Quality by Design for Clinical Trials of the Future</a:t>
            </a:r>
            <a:endParaRPr lang="en-US" sz="2400" dirty="0"/>
          </a:p>
        </p:txBody>
      </p:sp>
      <p:sp>
        <p:nvSpPr>
          <p:cNvPr id="5" name="Rectangle 3">
            <a:extLst>
              <a:ext uri="{FF2B5EF4-FFF2-40B4-BE49-F238E27FC236}">
                <a16:creationId xmlns:a16="http://schemas.microsoft.com/office/drawing/2014/main" id="{9822A67C-6CE2-6E4B-B762-7B8A5F7CA1D2}"/>
              </a:ext>
            </a:extLst>
          </p:cNvPr>
          <p:cNvSpPr txBox="1">
            <a:spLocks noChangeArrowheads="1"/>
          </p:cNvSpPr>
          <p:nvPr/>
        </p:nvSpPr>
        <p:spPr bwMode="auto">
          <a:xfrm>
            <a:off x="886216" y="1371600"/>
            <a:ext cx="7772400" cy="414062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5000"/>
              </a:lnSpc>
              <a:spcBef>
                <a:spcPts val="1825"/>
              </a:spcBef>
              <a:spcAft>
                <a:spcPct val="0"/>
              </a:spcAft>
              <a:buChar char="•"/>
              <a:defRPr lang="en-US" sz="2200">
                <a:solidFill>
                  <a:srgbClr val="003698"/>
                </a:solidFill>
                <a:latin typeface="+mn-lt"/>
                <a:ea typeface="ＭＳ Ｐゴシック" charset="0"/>
                <a:cs typeface="ＭＳ Ｐゴシック" charset="0"/>
              </a:defRPr>
            </a:lvl1pPr>
            <a:lvl2pPr marL="742950" indent="-285750" algn="l" rtl="0" eaLnBrk="0" fontAlgn="base" hangingPunct="0">
              <a:lnSpc>
                <a:spcPct val="95000"/>
              </a:lnSpc>
              <a:spcBef>
                <a:spcPct val="20000"/>
              </a:spcBef>
              <a:spcAft>
                <a:spcPct val="0"/>
              </a:spcAft>
              <a:buChar char="–"/>
              <a:defRPr lang="en-US" sz="2200">
                <a:solidFill>
                  <a:schemeClr val="tx2"/>
                </a:solidFill>
                <a:latin typeface="+mn-lt"/>
                <a:ea typeface="ＭＳ Ｐゴシック" charset="0"/>
                <a:cs typeface="+mn-cs"/>
              </a:defRPr>
            </a:lvl2pPr>
            <a:lvl3pPr marL="857250" indent="57150" algn="l" rtl="0" eaLnBrk="0" fontAlgn="base" hangingPunct="0">
              <a:lnSpc>
                <a:spcPct val="95000"/>
              </a:lnSpc>
              <a:spcBef>
                <a:spcPts val="625"/>
              </a:spcBef>
              <a:spcAft>
                <a:spcPct val="0"/>
              </a:spcAft>
              <a:buClr>
                <a:schemeClr val="tx2"/>
              </a:buClr>
              <a:defRPr lang="en-US" sz="2200" i="1">
                <a:solidFill>
                  <a:srgbClr val="1636B4"/>
                </a:solidFill>
                <a:latin typeface="+mn-lt"/>
                <a:ea typeface="ＭＳ Ｐゴシック" charset="0"/>
                <a:cs typeface="+mn-cs"/>
              </a:defRPr>
            </a:lvl3pPr>
            <a:lvl4pPr marL="1428750" indent="-228600" algn="l" rtl="0" eaLnBrk="0" fontAlgn="base" hangingPunct="0">
              <a:lnSpc>
                <a:spcPct val="95000"/>
              </a:lnSpc>
              <a:spcBef>
                <a:spcPct val="0"/>
              </a:spcBef>
              <a:spcAft>
                <a:spcPct val="0"/>
              </a:spcAft>
              <a:buChar char="–"/>
              <a:defRPr lang="en-US" sz="2200">
                <a:solidFill>
                  <a:schemeClr val="tx2"/>
                </a:solidFill>
                <a:latin typeface="+mn-lt"/>
                <a:ea typeface="ＭＳ Ｐゴシック" charset="0"/>
                <a:cs typeface="+mn-cs"/>
              </a:defRPr>
            </a:lvl4pPr>
            <a:lvl5pPr marL="1771650" indent="-228600" algn="l" rtl="0" eaLnBrk="0" fontAlgn="base" hangingPunct="0">
              <a:lnSpc>
                <a:spcPct val="95000"/>
              </a:lnSpc>
              <a:spcBef>
                <a:spcPct val="0"/>
              </a:spcBef>
              <a:spcAft>
                <a:spcPct val="0"/>
              </a:spcAft>
              <a:buChar char="»"/>
              <a:defRPr lang="en-US" sz="2200">
                <a:solidFill>
                  <a:schemeClr val="tx1"/>
                </a:solidFill>
                <a:latin typeface="+mn-lt"/>
                <a:ea typeface="ＭＳ Ｐゴシック" charset="0"/>
                <a:cs typeface="+mn-cs"/>
              </a:defRPr>
            </a:lvl5pPr>
            <a:lvl6pPr marL="2228850" indent="-228600" algn="l" rtl="0" eaLnBrk="1" fontAlgn="base" hangingPunct="1">
              <a:spcBef>
                <a:spcPct val="20000"/>
              </a:spcBef>
              <a:spcAft>
                <a:spcPct val="0"/>
              </a:spcAft>
              <a:buChar char="»"/>
              <a:defRPr sz="2000">
                <a:solidFill>
                  <a:schemeClr val="tx1"/>
                </a:solidFill>
                <a:latin typeface="+mn-lt"/>
                <a:ea typeface="+mn-ea"/>
                <a:cs typeface="+mn-cs"/>
              </a:defRPr>
            </a:lvl6pPr>
            <a:lvl7pPr marL="2686050" indent="-228600" algn="l" rtl="0" eaLnBrk="1" fontAlgn="base" hangingPunct="1">
              <a:spcBef>
                <a:spcPct val="20000"/>
              </a:spcBef>
              <a:spcAft>
                <a:spcPct val="0"/>
              </a:spcAft>
              <a:buChar char="»"/>
              <a:defRPr sz="2000">
                <a:solidFill>
                  <a:schemeClr val="tx1"/>
                </a:solidFill>
                <a:latin typeface="+mn-lt"/>
                <a:ea typeface="+mn-ea"/>
                <a:cs typeface="+mn-cs"/>
              </a:defRPr>
            </a:lvl7pPr>
            <a:lvl8pPr marL="3143250" indent="-228600" algn="l" rtl="0" eaLnBrk="1" fontAlgn="base" hangingPunct="1">
              <a:spcBef>
                <a:spcPct val="20000"/>
              </a:spcBef>
              <a:spcAft>
                <a:spcPct val="0"/>
              </a:spcAft>
              <a:buChar char="»"/>
              <a:defRPr sz="2000">
                <a:solidFill>
                  <a:schemeClr val="tx1"/>
                </a:solidFill>
                <a:latin typeface="+mn-lt"/>
                <a:ea typeface="+mn-ea"/>
                <a:cs typeface="+mn-cs"/>
              </a:defRPr>
            </a:lvl8pPr>
            <a:lvl9pPr marL="360045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marL="228600" marR="0" lvl="0" indent="-228600" algn="l" defTabSz="914400" rtl="0" eaLnBrk="1" fontAlgn="base" latinLnBrk="0" hangingPunct="1">
              <a:lnSpc>
                <a:spcPct val="110000"/>
              </a:lnSpc>
              <a:spcBef>
                <a:spcPct val="25000"/>
              </a:spcBef>
              <a:spcAft>
                <a:spcPct val="0"/>
              </a:spcAft>
              <a:buClrTx/>
              <a:buSzTx/>
              <a:buFont typeface="Wingdings" panose="05000000000000000000" pitchFamily="2" charset="2"/>
              <a:buChar char="§"/>
              <a:tabLst/>
              <a:defRPr/>
            </a:pPr>
            <a:r>
              <a:rPr kumimoji="0" lang="en-US" altLang="en-US" sz="1800" b="0" i="0" u="none" strike="noStrike" kern="0" cap="none" spc="0" normalizeH="0" baseline="0" noProof="0" dirty="0">
                <a:ln>
                  <a:noFill/>
                </a:ln>
                <a:solidFill>
                  <a:srgbClr val="003698"/>
                </a:solidFill>
                <a:effectLst/>
                <a:uLnTx/>
                <a:uFillTx/>
                <a:latin typeface="Arial"/>
                <a:ea typeface="ＭＳ Ｐゴシック" charset="0"/>
              </a:rPr>
              <a:t>Simple hypothesis that can be tested and addressed in a large and readily accessible patient population with high quality trial design, conduct, and execution</a:t>
            </a:r>
          </a:p>
          <a:p>
            <a:pPr marL="742950" marR="0" lvl="1" indent="-285750" algn="l" defTabSz="914400" rtl="0" eaLnBrk="1" fontAlgn="base" latinLnBrk="0" hangingPunct="1">
              <a:lnSpc>
                <a:spcPct val="110000"/>
              </a:lnSpc>
              <a:spcBef>
                <a:spcPct val="25000"/>
              </a:spcBef>
              <a:spcAft>
                <a:spcPct val="0"/>
              </a:spcAft>
              <a:buClrTx/>
              <a:buSzTx/>
              <a:buFontTx/>
              <a:buChar char="–"/>
              <a:tabLst/>
              <a:defRPr/>
            </a:pPr>
            <a:r>
              <a:rPr kumimoji="0" lang="en-US" sz="1800" b="0" i="1" u="none" strike="noStrike" kern="0" cap="none" spc="0" normalizeH="0" baseline="0" noProof="0" dirty="0">
                <a:ln>
                  <a:noFill/>
                </a:ln>
                <a:solidFill>
                  <a:srgbClr val="003698"/>
                </a:solidFill>
                <a:effectLst/>
                <a:uLnTx/>
                <a:uFillTx/>
                <a:latin typeface="Arial"/>
                <a:ea typeface="ＭＳ Ｐゴシック" charset="0"/>
              </a:rPr>
              <a:t>Patient-directed, patient-centric approach </a:t>
            </a:r>
          </a:p>
          <a:p>
            <a:pPr marL="228600" marR="0" lvl="0" indent="-228600" algn="l" defTabSz="914400" rtl="0" eaLnBrk="1" fontAlgn="base" latinLnBrk="0" hangingPunct="1">
              <a:lnSpc>
                <a:spcPct val="110000"/>
              </a:lnSpc>
              <a:spcBef>
                <a:spcPct val="25000"/>
              </a:spcBef>
              <a:spcAft>
                <a:spcPct val="0"/>
              </a:spcAft>
              <a:buClrTx/>
              <a:buSzTx/>
              <a:buFont typeface="Wingdings" panose="05000000000000000000" pitchFamily="2" charset="2"/>
              <a:buChar char="§"/>
              <a:tabLst/>
              <a:defRPr/>
            </a:pPr>
            <a:r>
              <a:rPr kumimoji="0" lang="en-US" altLang="en-US" sz="1800" b="0" i="0" u="none" strike="noStrike" kern="0" cap="none" spc="0" normalizeH="0" baseline="0" noProof="0" dirty="0">
                <a:ln>
                  <a:noFill/>
                </a:ln>
                <a:solidFill>
                  <a:srgbClr val="003698"/>
                </a:solidFill>
                <a:effectLst/>
                <a:uLnTx/>
                <a:uFillTx/>
                <a:latin typeface="Arial"/>
                <a:ea typeface="ＭＳ Ｐゴシック" charset="0"/>
              </a:rPr>
              <a:t>The definition of a quality technology-enabled,</a:t>
            </a:r>
            <a:r>
              <a:rPr kumimoji="0" lang="en-US" altLang="en-US" sz="1800" b="0" i="0" u="none" strike="noStrike" kern="0" cap="none" spc="0" normalizeH="0" noProof="0" dirty="0">
                <a:ln>
                  <a:noFill/>
                </a:ln>
                <a:solidFill>
                  <a:srgbClr val="003698"/>
                </a:solidFill>
                <a:effectLst/>
                <a:uLnTx/>
                <a:uFillTx/>
                <a:latin typeface="Arial"/>
                <a:ea typeface="ＭＳ Ｐゴシック" charset="0"/>
              </a:rPr>
              <a:t> </a:t>
            </a:r>
            <a:r>
              <a:rPr kumimoji="0" lang="en-US" altLang="en-US" sz="1800" b="0" i="0" u="none" strike="noStrike" kern="0" cap="none" spc="0" normalizeH="0" baseline="0" noProof="0" dirty="0">
                <a:ln>
                  <a:noFill/>
                </a:ln>
                <a:solidFill>
                  <a:srgbClr val="003698"/>
                </a:solidFill>
                <a:effectLst/>
                <a:uLnTx/>
                <a:uFillTx/>
                <a:latin typeface="Arial"/>
                <a:ea typeface="ＭＳ Ｐゴシック" charset="0"/>
              </a:rPr>
              <a:t>pragmatic trial requires</a:t>
            </a:r>
          </a:p>
          <a:p>
            <a:pPr marL="742950" marR="0" lvl="1" indent="-285750" algn="l" defTabSz="914400" rtl="0" eaLnBrk="1" fontAlgn="base" latinLnBrk="0" hangingPunct="1">
              <a:lnSpc>
                <a:spcPct val="110000"/>
              </a:lnSpc>
              <a:spcBef>
                <a:spcPct val="25000"/>
              </a:spcBef>
              <a:spcAft>
                <a:spcPct val="0"/>
              </a:spcAft>
              <a:buClrTx/>
              <a:buSzTx/>
              <a:buFontTx/>
              <a:buChar char="–"/>
              <a:tabLst/>
              <a:defRPr/>
            </a:pPr>
            <a:r>
              <a:rPr kumimoji="0" lang="en-US" altLang="en-US" sz="1800" b="0" i="1" u="none" strike="noStrike" kern="0" cap="none" spc="0" normalizeH="0" baseline="0" noProof="0" dirty="0">
                <a:ln>
                  <a:noFill/>
                </a:ln>
                <a:solidFill>
                  <a:srgbClr val="003698"/>
                </a:solidFill>
                <a:effectLst/>
                <a:uLnTx/>
                <a:uFillTx/>
                <a:latin typeface="Arial"/>
                <a:ea typeface="ＭＳ Ｐゴシック" charset="0"/>
              </a:rPr>
              <a:t>Appropriate engagement and randomization of a diverse, representative patient population </a:t>
            </a:r>
          </a:p>
          <a:p>
            <a:pPr marL="742950" marR="0" lvl="1" indent="-285750" algn="l" defTabSz="914400" rtl="0" eaLnBrk="1" fontAlgn="base" latinLnBrk="0" hangingPunct="1">
              <a:lnSpc>
                <a:spcPct val="110000"/>
              </a:lnSpc>
              <a:spcBef>
                <a:spcPct val="25000"/>
              </a:spcBef>
              <a:spcAft>
                <a:spcPct val="0"/>
              </a:spcAft>
              <a:buClrTx/>
              <a:buSzTx/>
              <a:buFontTx/>
              <a:buChar char="–"/>
              <a:tabLst/>
              <a:defRPr/>
            </a:pPr>
            <a:r>
              <a:rPr kumimoji="0" lang="en-US" altLang="en-US" sz="1800" b="0" i="1" u="none" strike="noStrike" kern="0" cap="none" spc="0" normalizeH="0" baseline="0" noProof="0" dirty="0">
                <a:ln>
                  <a:noFill/>
                </a:ln>
                <a:solidFill>
                  <a:srgbClr val="003698"/>
                </a:solidFill>
                <a:effectLst/>
                <a:uLnTx/>
                <a:uFillTx/>
                <a:latin typeface="Arial"/>
                <a:ea typeface="ＭＳ Ｐゴシック" charset="0"/>
              </a:rPr>
              <a:t>Confirmed receipt of and compliance/adherence with the randomized treatment or intervention </a:t>
            </a:r>
          </a:p>
          <a:p>
            <a:pPr marL="742950" marR="0" lvl="1" indent="-285750" algn="l" defTabSz="914400" rtl="0" eaLnBrk="1" fontAlgn="base" latinLnBrk="0" hangingPunct="1">
              <a:lnSpc>
                <a:spcPct val="110000"/>
              </a:lnSpc>
              <a:spcBef>
                <a:spcPct val="25000"/>
              </a:spcBef>
              <a:spcAft>
                <a:spcPct val="0"/>
              </a:spcAft>
              <a:buClrTx/>
              <a:buSzTx/>
              <a:buFontTx/>
              <a:buChar char="–"/>
              <a:tabLst/>
              <a:defRPr/>
            </a:pPr>
            <a:r>
              <a:rPr kumimoji="0" lang="en-US" altLang="en-US" sz="1800" b="0" i="1" u="none" strike="noStrike" kern="0" cap="none" spc="0" normalizeH="0" baseline="0" noProof="0" dirty="0">
                <a:ln>
                  <a:noFill/>
                </a:ln>
                <a:solidFill>
                  <a:srgbClr val="003698"/>
                </a:solidFill>
                <a:effectLst/>
                <a:uLnTx/>
                <a:uFillTx/>
                <a:latin typeface="Arial"/>
                <a:ea typeface="ＭＳ Ｐゴシック" charset="0"/>
              </a:rPr>
              <a:t>Complete ascertainment and evaluation of all potential efficacy and safety events </a:t>
            </a:r>
          </a:p>
          <a:p>
            <a:pPr marL="742950" marR="0" lvl="1" indent="-285750" algn="l" defTabSz="914400" rtl="0" eaLnBrk="1" fontAlgn="base" latinLnBrk="0" hangingPunct="1">
              <a:lnSpc>
                <a:spcPct val="110000"/>
              </a:lnSpc>
              <a:spcBef>
                <a:spcPct val="25000"/>
              </a:spcBef>
              <a:spcAft>
                <a:spcPct val="0"/>
              </a:spcAft>
              <a:buClrTx/>
              <a:buSzTx/>
              <a:buFontTx/>
              <a:buChar char="–"/>
              <a:tabLst/>
              <a:defRPr/>
            </a:pPr>
            <a:r>
              <a:rPr kumimoji="0" lang="en-US" altLang="en-US" sz="1800" b="0" i="1" u="none" strike="noStrike" kern="0" cap="none" spc="0" normalizeH="0" baseline="0" noProof="0" dirty="0">
                <a:ln>
                  <a:noFill/>
                </a:ln>
                <a:solidFill>
                  <a:srgbClr val="003698"/>
                </a:solidFill>
                <a:effectLst/>
                <a:uLnTx/>
                <a:uFillTx/>
                <a:latin typeface="Arial"/>
                <a:ea typeface="ＭＳ Ｐゴシック" charset="0"/>
              </a:rPr>
              <a:t>Identification of any major GCP issues</a:t>
            </a:r>
          </a:p>
        </p:txBody>
      </p:sp>
    </p:spTree>
    <p:extLst>
      <p:ext uri="{BB962C8B-B14F-4D97-AF65-F5344CB8AC3E}">
        <p14:creationId xmlns:p14="http://schemas.microsoft.com/office/powerpoint/2010/main" val="2066276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69504"/>
            <a:ext cx="7258050" cy="1640496"/>
          </a:xfrm>
        </p:spPr>
        <p:txBody>
          <a:bodyPr/>
          <a:lstStyle/>
          <a:p>
            <a:pPr algn="ctr">
              <a:lnSpc>
                <a:spcPct val="100000"/>
              </a:lnSpc>
            </a:pPr>
            <a:r>
              <a:rPr lang="en-US" sz="3200" dirty="0"/>
              <a:t>ADAPTABLE – A Case Study for Network-Based Pragmatic Trials</a:t>
            </a:r>
          </a:p>
        </p:txBody>
      </p:sp>
    </p:spTree>
    <p:extLst>
      <p:ext uri="{BB962C8B-B14F-4D97-AF65-F5344CB8AC3E}">
        <p14:creationId xmlns:p14="http://schemas.microsoft.com/office/powerpoint/2010/main" val="343383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dcri-white-business">
  <a:themeElements>
    <a:clrScheme name="Custom 53">
      <a:dk1>
        <a:srgbClr val="003698"/>
      </a:dk1>
      <a:lt1>
        <a:srgbClr val="FFFFFF"/>
      </a:lt1>
      <a:dk2>
        <a:srgbClr val="000000"/>
      </a:dk2>
      <a:lt2>
        <a:srgbClr val="808080"/>
      </a:lt2>
      <a:accent1>
        <a:srgbClr val="00A24B"/>
      </a:accent1>
      <a:accent2>
        <a:srgbClr val="F37324"/>
      </a:accent2>
      <a:accent3>
        <a:srgbClr val="C4D92D"/>
      </a:accent3>
      <a:accent4>
        <a:srgbClr val="002D81"/>
      </a:accent4>
      <a:accent5>
        <a:srgbClr val="59BAD1"/>
      </a:accent5>
      <a:accent6>
        <a:srgbClr val="FFFF66"/>
      </a:accent6>
      <a:hlink>
        <a:srgbClr val="003698"/>
      </a:hlink>
      <a:folHlink>
        <a:srgbClr val="F32A4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txDef>
      <a:spPr>
        <a:noFill/>
      </a:spPr>
      <a:bodyPr wrap="square" rtlCol="0">
        <a:spAutoFit/>
      </a:bodyPr>
      <a:lstStyle>
        <a:defPPr marL="233363" indent="-233363">
          <a:buFont typeface="Arial"/>
          <a:buChar char="•"/>
          <a:defRPr sz="2200">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3698"/>
        </a:dk1>
        <a:lt1>
          <a:srgbClr val="CED8DD"/>
        </a:lt1>
        <a:dk2>
          <a:srgbClr val="000000"/>
        </a:dk2>
        <a:lt2>
          <a:srgbClr val="808080"/>
        </a:lt2>
        <a:accent1>
          <a:srgbClr val="BBE0E3"/>
        </a:accent1>
        <a:accent2>
          <a:srgbClr val="FFCE00"/>
        </a:accent2>
        <a:accent3>
          <a:srgbClr val="E3E9EB"/>
        </a:accent3>
        <a:accent4>
          <a:srgbClr val="002D81"/>
        </a:accent4>
        <a:accent5>
          <a:srgbClr val="DAEDEF"/>
        </a:accent5>
        <a:accent6>
          <a:srgbClr val="E7BA00"/>
        </a:accent6>
        <a:hlink>
          <a:srgbClr val="003698"/>
        </a:hlink>
        <a:folHlink>
          <a:srgbClr val="F32A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
      <a:dk1>
        <a:srgbClr val="003698"/>
      </a:dk1>
      <a:lt1>
        <a:srgbClr val="CED8DD"/>
      </a:lt1>
      <a:dk2>
        <a:srgbClr val="000000"/>
      </a:dk2>
      <a:lt2>
        <a:srgbClr val="808080"/>
      </a:lt2>
      <a:accent1>
        <a:srgbClr val="FFFFFF"/>
      </a:accent1>
      <a:accent2>
        <a:srgbClr val="FFCE00"/>
      </a:accent2>
      <a:accent3>
        <a:srgbClr val="E3E9EB"/>
      </a:accent3>
      <a:accent4>
        <a:srgbClr val="002D81"/>
      </a:accent4>
      <a:accent5>
        <a:srgbClr val="FFFFFF"/>
      </a:accent5>
      <a:accent6>
        <a:srgbClr val="E7BA00"/>
      </a:accent6>
      <a:hlink>
        <a:srgbClr val="003698"/>
      </a:hlink>
      <a:folHlink>
        <a:srgbClr val="F32A41"/>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3698"/>
        </a:dk1>
        <a:lt1>
          <a:srgbClr val="CED8DD"/>
        </a:lt1>
        <a:dk2>
          <a:srgbClr val="000000"/>
        </a:dk2>
        <a:lt2>
          <a:srgbClr val="808080"/>
        </a:lt2>
        <a:accent1>
          <a:srgbClr val="BBE0E3"/>
        </a:accent1>
        <a:accent2>
          <a:srgbClr val="FFCE00"/>
        </a:accent2>
        <a:accent3>
          <a:srgbClr val="E3E9EB"/>
        </a:accent3>
        <a:accent4>
          <a:srgbClr val="002D81"/>
        </a:accent4>
        <a:accent5>
          <a:srgbClr val="DAEDEF"/>
        </a:accent5>
        <a:accent6>
          <a:srgbClr val="E7BA00"/>
        </a:accent6>
        <a:hlink>
          <a:srgbClr val="003698"/>
        </a:hlink>
        <a:folHlink>
          <a:srgbClr val="F32A4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cornet_04may2016">
  <a:themeElements>
    <a:clrScheme name="Custom 118">
      <a:dk1>
        <a:srgbClr val="001E61"/>
      </a:dk1>
      <a:lt1>
        <a:sysClr val="window" lastClr="FFFFFF"/>
      </a:lt1>
      <a:dk2>
        <a:srgbClr val="000000"/>
      </a:dk2>
      <a:lt2>
        <a:srgbClr val="58595B"/>
      </a:lt2>
      <a:accent1>
        <a:srgbClr val="00AEEF"/>
      </a:accent1>
      <a:accent2>
        <a:srgbClr val="7AC143"/>
      </a:accent2>
      <a:accent3>
        <a:srgbClr val="8F9194"/>
      </a:accent3>
      <a:accent4>
        <a:srgbClr val="FB6A06"/>
      </a:accent4>
      <a:accent5>
        <a:srgbClr val="590158"/>
      </a:accent5>
      <a:accent6>
        <a:srgbClr val="0D426C"/>
      </a:accent6>
      <a:hlink>
        <a:srgbClr val="023873"/>
      </a:hlink>
      <a:folHlink>
        <a:srgbClr val="00539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daptable">
  <a:themeElements>
    <a:clrScheme name="Custom 69">
      <a:dk1>
        <a:srgbClr val="3B3C3E"/>
      </a:dk1>
      <a:lt1>
        <a:srgbClr val="FFFFFE"/>
      </a:lt1>
      <a:dk2>
        <a:srgbClr val="023873"/>
      </a:dk2>
      <a:lt2>
        <a:srgbClr val="FFFFFE"/>
      </a:lt2>
      <a:accent1>
        <a:srgbClr val="AF0923"/>
      </a:accent1>
      <a:accent2>
        <a:srgbClr val="D90000"/>
      </a:accent2>
      <a:accent3>
        <a:srgbClr val="E66631"/>
      </a:accent3>
      <a:accent4>
        <a:srgbClr val="139DEC"/>
      </a:accent4>
      <a:accent5>
        <a:srgbClr val="69B833"/>
      </a:accent5>
      <a:accent6>
        <a:srgbClr val="DBDBDB"/>
      </a:accent6>
      <a:hlink>
        <a:srgbClr val="59BAD1"/>
      </a:hlink>
      <a:folHlink>
        <a:srgbClr val="00539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aptable_slide_template_v3_22oct2015.potx [Read-Only]" id="{8422CE93-2462-499B-8EB3-13318CF199EA}" vid="{9C14A5CB-3C05-4ABB-962D-C446C0BB5838}"/>
    </a:ext>
  </a:extLst>
</a:theme>
</file>

<file path=ppt/theme/theme5.xml><?xml version="1.0" encoding="utf-8"?>
<a:theme xmlns:a="http://schemas.openxmlformats.org/drawingml/2006/main" name="dcri-rebrand-15aug2016">
  <a:themeElements>
    <a:clrScheme name="Custom 32">
      <a:dk1>
        <a:srgbClr val="063E89"/>
      </a:dk1>
      <a:lt1>
        <a:srgbClr val="FFFFFF"/>
      </a:lt1>
      <a:dk2>
        <a:srgbClr val="EAEAEA"/>
      </a:dk2>
      <a:lt2>
        <a:srgbClr val="373B43"/>
      </a:lt2>
      <a:accent1>
        <a:srgbClr val="EA3E31"/>
      </a:accent1>
      <a:accent2>
        <a:srgbClr val="F1792C"/>
      </a:accent2>
      <a:accent3>
        <a:srgbClr val="FECD60"/>
      </a:accent3>
      <a:accent4>
        <a:srgbClr val="AFC441"/>
      </a:accent4>
      <a:accent5>
        <a:srgbClr val="1EA1C7"/>
      </a:accent5>
      <a:accent6>
        <a:srgbClr val="511A69"/>
      </a:accent6>
      <a:hlink>
        <a:srgbClr val="063E89"/>
      </a:hlink>
      <a:folHlink>
        <a:srgbClr val="BABA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lnDef>
      <a:spPr>
        <a:noFill/>
        <a:ln w="25400" cap="flat" cmpd="sng" algn="ctr">
          <a:solidFill>
            <a:schemeClr val="accent5"/>
          </a:solidFill>
          <a:prstDash val="solid"/>
          <a:tailEnd type="none"/>
        </a:ln>
        <a:effectLst/>
      </a:spPr>
      <a:bodyPr/>
      <a:lstStyle/>
    </a:lnDef>
  </a:objectDefaults>
  <a:extraClrSchemeLst/>
  <a:extLst>
    <a:ext uri="{05A4C25C-085E-4340-85A3-A5531E510DB2}">
      <thm15:themeFamily xmlns:thm15="http://schemas.microsoft.com/office/thememl/2012/main" name="Presentation5" id="{29C93379-5584-894A-89CE-F02B68999DFB}" vid="{C94C9110-57EE-5A43-B735-E1D9EBD6DDE8}"/>
    </a:ext>
  </a:extLst>
</a:theme>
</file>

<file path=ppt/theme/theme6.xml><?xml version="1.0" encoding="utf-8"?>
<a:theme xmlns:a="http://schemas.openxmlformats.org/drawingml/2006/main" name="1_dcri-rebrand-15aug2016">
  <a:themeElements>
    <a:clrScheme name="Custom 5">
      <a:dk1>
        <a:srgbClr val="000000"/>
      </a:dk1>
      <a:lt1>
        <a:srgbClr val="FFFFFF"/>
      </a:lt1>
      <a:dk2>
        <a:srgbClr val="063E89"/>
      </a:dk2>
      <a:lt2>
        <a:srgbClr val="373B43"/>
      </a:lt2>
      <a:accent1>
        <a:srgbClr val="EA3E31"/>
      </a:accent1>
      <a:accent2>
        <a:srgbClr val="F1792C"/>
      </a:accent2>
      <a:accent3>
        <a:srgbClr val="FECD60"/>
      </a:accent3>
      <a:accent4>
        <a:srgbClr val="B1B951"/>
      </a:accent4>
      <a:accent5>
        <a:srgbClr val="1EA1C7"/>
      </a:accent5>
      <a:accent6>
        <a:srgbClr val="511A69"/>
      </a:accent6>
      <a:hlink>
        <a:srgbClr val="063E89"/>
      </a:hlink>
      <a:folHlink>
        <a:srgbClr val="A2AE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noFill/>
        <a:ln w="25400" cap="flat" cmpd="sng" algn="ctr">
          <a:solidFill>
            <a:schemeClr val="accent5"/>
          </a:solidFill>
          <a:prstDash val="solid"/>
          <a:tailEnd type="none"/>
        </a:ln>
        <a:effectLst/>
      </a:spPr>
      <a:bodyPr/>
      <a:lstStyle/>
    </a:lnDef>
  </a:objectDefaults>
  <a:extraClrSchemeLst/>
  <a:extLst>
    <a:ext uri="{05A4C25C-085E-4340-85A3-A5531E510DB2}">
      <thm15:themeFamily xmlns:thm15="http://schemas.microsoft.com/office/thememl/2012/main" name="Presentation6" id="{06B89619-5061-3C45-9344-98C1EEA1F7DC}" vid="{E21B571D-2A4E-5649-AE4A-DB8A896C99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dcri-white-business.thmx</Template>
  <TotalTime>1472225677</TotalTime>
  <Pages>12</Pages>
  <Words>2121</Words>
  <Application>Microsoft Office PowerPoint</Application>
  <PresentationFormat>On-screen Show (4:3)</PresentationFormat>
  <Paragraphs>306</Paragraphs>
  <Slides>29</Slides>
  <Notes>8</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29</vt:i4>
      </vt:variant>
    </vt:vector>
  </HeadingPairs>
  <TitlesOfParts>
    <vt:vector size="46" baseType="lpstr">
      <vt:lpstr>ＭＳ Ｐゴシック</vt:lpstr>
      <vt:lpstr>Arial</vt:lpstr>
      <vt:lpstr>Calibri</vt:lpstr>
      <vt:lpstr>Calibri Light</vt:lpstr>
      <vt:lpstr>Monotype Sorts</vt:lpstr>
      <vt:lpstr>Palatino Linotype</vt:lpstr>
      <vt:lpstr>SimHei</vt:lpstr>
      <vt:lpstr>Times New Roman</vt:lpstr>
      <vt:lpstr>Trebuchet MS</vt:lpstr>
      <vt:lpstr>Wingdings</vt:lpstr>
      <vt:lpstr>ヒラギノ角ゴ Pro W3</vt:lpstr>
      <vt:lpstr>dcri-white-business</vt:lpstr>
      <vt:lpstr>3_Blank Presentation</vt:lpstr>
      <vt:lpstr>pcornet_04may2016</vt:lpstr>
      <vt:lpstr>adaptable</vt:lpstr>
      <vt:lpstr>dcri-rebrand-15aug2016</vt:lpstr>
      <vt:lpstr>1_dcri-rebrand-15aug2016</vt:lpstr>
      <vt:lpstr>Changing the Clinical Research Paradigm: Learning Health Systems and Pragmatic, Technology-Enabled Trials</vt:lpstr>
      <vt:lpstr>What is a Learning Health Care System?</vt:lpstr>
      <vt:lpstr>Principles for Conducting Pragmatic Clinical Trials in Learning Health Care Systems  </vt:lpstr>
      <vt:lpstr>Framework for the Evolution of Pragmatic, Technology-Enabled Clinical Trials</vt:lpstr>
      <vt:lpstr>Duke / DCRI Strategy for Real-World Data</vt:lpstr>
      <vt:lpstr>Using RWD (EHRs) to Enable Clinical Trials</vt:lpstr>
      <vt:lpstr>FDA Real World Evidence Framework and Transformation  </vt:lpstr>
      <vt:lpstr>Quality by Design for Clinical Trials of the Future</vt:lpstr>
      <vt:lpstr>ADAPTABLE – A Case Study for Network-Based Pragmatic Trials</vt:lpstr>
      <vt:lpstr>PCORnet: A National Evidence System 110 Million patients in 64 Health System Data Marts </vt:lpstr>
      <vt:lpstr>PCORNet Research Network – Uniting Data from Patients, Clinicians, Health Systems</vt:lpstr>
      <vt:lpstr>ADAPTABLE Study Design</vt:lpstr>
      <vt:lpstr>ADAPTABLE Inclusion Criteria –  Computable Phenotype</vt:lpstr>
      <vt:lpstr>Electronic-Facilitated Recruitment Approach in ADAPTABLE</vt:lpstr>
      <vt:lpstr>PowerPoint Presentation</vt:lpstr>
      <vt:lpstr>PowerPoint Presentation</vt:lpstr>
      <vt:lpstr>PowerPoint Presentation</vt:lpstr>
      <vt:lpstr>Longitudinal Endpoint Ascertainment</vt:lpstr>
      <vt:lpstr>Challenges with EHR-Enabled Trials</vt:lpstr>
      <vt:lpstr>Building Site and Data Networks for for Pragmatic Trials in the U.S.</vt:lpstr>
      <vt:lpstr>Informatics Solutions for Pragmatic Trials:  Developing EHR-based Clinical Research Networks</vt:lpstr>
      <vt:lpstr>Approaches for Obtaining EHR Data for Trials (1)</vt:lpstr>
      <vt:lpstr>Approaches for Obtaining EHR Data for Trials (2)</vt:lpstr>
      <vt:lpstr>Assessing EHR Data Quality</vt:lpstr>
      <vt:lpstr>Envisioning the Future</vt:lpstr>
      <vt:lpstr> Data Flow and Data Integration with  Multiple, Novel Electronic Data Sources</vt:lpstr>
      <vt:lpstr>RWD Lessons Learned</vt:lpstr>
      <vt:lpstr>Cross-Sectional Stakeholder Partnerships Needed</vt:lpstr>
      <vt:lpstr>Pragmatic Trials in Learning Health Systems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pursuit</dc:title>
  <dc:subject>pursuit</dc:subject>
  <dc:creator>Anthony Doll</dc:creator>
  <cp:keywords>pursuit</cp:keywords>
  <dc:description>pursuit</dc:description>
  <cp:lastModifiedBy>Julia Fallon-Ferguson</cp:lastModifiedBy>
  <cp:revision>690</cp:revision>
  <cp:lastPrinted>2002-06-13T13:44:28Z</cp:lastPrinted>
  <dcterms:created xsi:type="dcterms:W3CDTF">1996-12-16T13:34:54Z</dcterms:created>
  <dcterms:modified xsi:type="dcterms:W3CDTF">2019-11-13T07:02:15Z</dcterms:modified>
</cp:coreProperties>
</file>